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87" r:id="rId3"/>
    <p:sldId id="416" r:id="rId4"/>
    <p:sldId id="388" r:id="rId5"/>
    <p:sldId id="305" r:id="rId6"/>
    <p:sldId id="306" r:id="rId7"/>
    <p:sldId id="307" r:id="rId8"/>
    <p:sldId id="308" r:id="rId9"/>
    <p:sldId id="309" r:id="rId10"/>
    <p:sldId id="310" r:id="rId11"/>
    <p:sldId id="327" r:id="rId12"/>
    <p:sldId id="329" r:id="rId13"/>
    <p:sldId id="263" r:id="rId14"/>
    <p:sldId id="264" r:id="rId15"/>
    <p:sldId id="419" r:id="rId16"/>
    <p:sldId id="304" r:id="rId17"/>
    <p:sldId id="311" r:id="rId18"/>
    <p:sldId id="392" r:id="rId19"/>
    <p:sldId id="393" r:id="rId20"/>
    <p:sldId id="394" r:id="rId21"/>
    <p:sldId id="313" r:id="rId22"/>
    <p:sldId id="397" r:id="rId23"/>
    <p:sldId id="395" r:id="rId24"/>
    <p:sldId id="314" r:id="rId25"/>
    <p:sldId id="406" r:id="rId26"/>
    <p:sldId id="407" r:id="rId27"/>
    <p:sldId id="315" r:id="rId28"/>
    <p:sldId id="415" r:id="rId29"/>
    <p:sldId id="381" r:id="rId30"/>
    <p:sldId id="409" r:id="rId31"/>
    <p:sldId id="408" r:id="rId32"/>
    <p:sldId id="420" r:id="rId33"/>
    <p:sldId id="379" r:id="rId34"/>
    <p:sldId id="421" r:id="rId35"/>
    <p:sldId id="422" r:id="rId36"/>
    <p:sldId id="423" r:id="rId37"/>
    <p:sldId id="424" r:id="rId38"/>
    <p:sldId id="425" r:id="rId39"/>
    <p:sldId id="426" r:id="rId40"/>
    <p:sldId id="427" r:id="rId41"/>
    <p:sldId id="312" r:id="rId42"/>
    <p:sldId id="410" r:id="rId43"/>
    <p:sldId id="411" r:id="rId44"/>
    <p:sldId id="330" r:id="rId45"/>
    <p:sldId id="417" r:id="rId46"/>
    <p:sldId id="418" r:id="rId47"/>
    <p:sldId id="428" r:id="rId48"/>
    <p:sldId id="414" r:id="rId49"/>
    <p:sldId id="303" r:id="rId50"/>
    <p:sldId id="412" r:id="rId51"/>
    <p:sldId id="413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B879"/>
    <a:srgbClr val="D3B979"/>
    <a:srgbClr val="D2C121"/>
    <a:srgbClr val="D2BF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42"/>
    <p:restoredTop sz="94585"/>
  </p:normalViewPr>
  <p:slideViewPr>
    <p:cSldViewPr>
      <p:cViewPr varScale="1">
        <p:scale>
          <a:sx n="68" d="100"/>
          <a:sy n="68" d="100"/>
        </p:scale>
        <p:origin x="237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5793A2-C00B-48F1-8F7C-3BE850BB26D7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34060-6132-4B8B-8B22-FF0A6A4F4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86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731521" y="4620578"/>
            <a:ext cx="5852160" cy="3780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34" tIns="48304" rIns="96634" bIns="48304" anchor="t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34" tIns="48304" rIns="96634" bIns="48304" anchor="b" anchorCtr="0">
            <a:noAutofit/>
          </a:bodyPr>
          <a:lstStyle/>
          <a:p>
            <a:pPr defTabSz="966506">
              <a:buClr>
                <a:srgbClr val="000000"/>
              </a:buClr>
              <a:defRPr/>
            </a:pPr>
            <a:fld id="{00000000-1234-1234-1234-123412341234}" type="slidenum">
              <a:rPr lang="en-US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pPr defTabSz="966506">
                <a:buClr>
                  <a:srgbClr val="000000"/>
                </a:buClr>
                <a:defRPr/>
              </a:pPr>
              <a:t>1</a:t>
            </a:fld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7899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" name="Google Shape;16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95082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5c81aef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5c81aef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45c81aef0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8546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34060-6132-4B8B-8B22-FF0A6A4F4F6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052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UCCS Signature - Revers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2438400"/>
            <a:ext cx="7391400" cy="1023257"/>
          </a:xfrm>
          <a:prstGeom prst="rect">
            <a:avLst/>
          </a:prstGeom>
        </p:spPr>
      </p:pic>
      <p:pic>
        <p:nvPicPr>
          <p:cNvPr id="5" name="Picture 4" descr="UCwCampusesRev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191000"/>
            <a:ext cx="5029200" cy="96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7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UCCS Signature - Reverse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351379"/>
            <a:ext cx="2581774" cy="354221"/>
          </a:xfrm>
          <a:prstGeom prst="rect">
            <a:avLst/>
          </a:prstGeom>
        </p:spPr>
      </p:pic>
      <p:pic>
        <p:nvPicPr>
          <p:cNvPr id="12" name="Picture 11" descr="UCwCampusesRev.png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6283472"/>
            <a:ext cx="2209801" cy="42212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Arial Black"/>
          <a:ea typeface="+mn-ea"/>
          <a:cs typeface="Arial Black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1" i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/>
        </p:nvSpPr>
        <p:spPr>
          <a:xfrm>
            <a:off x="184404" y="118038"/>
            <a:ext cx="8775192" cy="1551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bin"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bin"/>
                <a:cs typeface="Cabin"/>
                <a:sym typeface="Cabin"/>
              </a:rPr>
              <a:t>Time Compare Unit Update</a:t>
            </a:r>
            <a:endParaRPr kumimoji="0" sz="4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bin"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Cabin"/>
                <a:cs typeface="Cabin"/>
                <a:sym typeface="Cabin"/>
              </a:rPr>
              <a:t>For Lockheed Martin</a:t>
            </a:r>
            <a:endParaRPr kumimoji="0" sz="4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Cabin"/>
              <a:cs typeface="Cabin"/>
              <a:sym typeface="Cabin"/>
            </a:endParaRPr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6629400" y="58070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050" y="1757310"/>
            <a:ext cx="5730081" cy="228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A5FE4D-1283-4022-9C63-33035B32E1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649" y="1757310"/>
            <a:ext cx="3048000" cy="42243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C9BE002-B2E4-4E46-9E30-046DB7B894F5}"/>
              </a:ext>
            </a:extLst>
          </p:cNvPr>
          <p:cNvSpPr/>
          <p:nvPr/>
        </p:nvSpPr>
        <p:spPr>
          <a:xfrm>
            <a:off x="304800" y="4876800"/>
            <a:ext cx="4114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Design Review</a:t>
            </a:r>
          </a:p>
          <a:p>
            <a:r>
              <a:rPr lang="en-US" sz="2800" dirty="0"/>
              <a:t>March 01, 2019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147FD-6DA4-477B-9A5B-A9BEA08D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9E70E-5926-4F0C-93FB-904847FD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10</a:t>
            </a:fld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CEF7C7F-C880-4304-A968-F254F64DCCC3}"/>
              </a:ext>
            </a:extLst>
          </p:cNvPr>
          <p:cNvCxnSpPr>
            <a:cxnSpLocks/>
          </p:cNvCxnSpPr>
          <p:nvPr/>
        </p:nvCxnSpPr>
        <p:spPr>
          <a:xfrm flipV="1">
            <a:off x="685800" y="1371600"/>
            <a:ext cx="0" cy="18288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0CF2CF-644B-49F7-8846-93601E7AEE2B}"/>
              </a:ext>
            </a:extLst>
          </p:cNvPr>
          <p:cNvCxnSpPr>
            <a:cxnSpLocks/>
          </p:cNvCxnSpPr>
          <p:nvPr/>
        </p:nvCxnSpPr>
        <p:spPr>
          <a:xfrm flipV="1">
            <a:off x="685800" y="3810000"/>
            <a:ext cx="0" cy="20574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AE14A16-B694-498E-B9C8-05413283931A}"/>
              </a:ext>
            </a:extLst>
          </p:cNvPr>
          <p:cNvCxnSpPr>
            <a:cxnSpLocks/>
          </p:cNvCxnSpPr>
          <p:nvPr/>
        </p:nvCxnSpPr>
        <p:spPr>
          <a:xfrm>
            <a:off x="685800" y="3200400"/>
            <a:ext cx="7391400" cy="245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5927AA-EE73-44F8-A8D3-2BB665FF8AD8}"/>
              </a:ext>
            </a:extLst>
          </p:cNvPr>
          <p:cNvCxnSpPr>
            <a:cxnSpLocks/>
          </p:cNvCxnSpPr>
          <p:nvPr/>
        </p:nvCxnSpPr>
        <p:spPr>
          <a:xfrm>
            <a:off x="685800" y="5867400"/>
            <a:ext cx="73914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A622E10-F17D-4A2B-A1EE-773FF2AE2A8B}"/>
              </a:ext>
            </a:extLst>
          </p:cNvPr>
          <p:cNvSpPr txBox="1"/>
          <p:nvPr/>
        </p:nvSpPr>
        <p:spPr>
          <a:xfrm>
            <a:off x="5105400" y="3763963"/>
            <a:ext cx="10668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Signal 2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2ADB361-1EEB-450F-985C-D9C0642C8601}"/>
              </a:ext>
            </a:extLst>
          </p:cNvPr>
          <p:cNvCxnSpPr/>
          <p:nvPr/>
        </p:nvCxnSpPr>
        <p:spPr>
          <a:xfrm>
            <a:off x="685800" y="2971800"/>
            <a:ext cx="9144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9435BEB-4EF3-4080-83C8-E9BE0F504716}"/>
              </a:ext>
            </a:extLst>
          </p:cNvPr>
          <p:cNvCxnSpPr/>
          <p:nvPr/>
        </p:nvCxnSpPr>
        <p:spPr>
          <a:xfrm flipV="1">
            <a:off x="1600200" y="1905000"/>
            <a:ext cx="0" cy="106680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F76ED92-4DA0-4760-917B-7526475A47C3}"/>
              </a:ext>
            </a:extLst>
          </p:cNvPr>
          <p:cNvCxnSpPr/>
          <p:nvPr/>
        </p:nvCxnSpPr>
        <p:spPr>
          <a:xfrm>
            <a:off x="1600200" y="1905000"/>
            <a:ext cx="9144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8867B73-232E-4ED0-8368-ED5F514AEFD2}"/>
              </a:ext>
            </a:extLst>
          </p:cNvPr>
          <p:cNvCxnSpPr/>
          <p:nvPr/>
        </p:nvCxnSpPr>
        <p:spPr>
          <a:xfrm>
            <a:off x="2514600" y="1905000"/>
            <a:ext cx="0" cy="106680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1313C4B-879F-489C-AFF6-16F0C13B5768}"/>
              </a:ext>
            </a:extLst>
          </p:cNvPr>
          <p:cNvCxnSpPr/>
          <p:nvPr/>
        </p:nvCxnSpPr>
        <p:spPr>
          <a:xfrm>
            <a:off x="2514600" y="2971800"/>
            <a:ext cx="22860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7F431B0-A123-493B-909F-16228C2D2124}"/>
              </a:ext>
            </a:extLst>
          </p:cNvPr>
          <p:cNvCxnSpPr>
            <a:cxnSpLocks/>
          </p:cNvCxnSpPr>
          <p:nvPr/>
        </p:nvCxnSpPr>
        <p:spPr>
          <a:xfrm flipV="1">
            <a:off x="4800600" y="1981200"/>
            <a:ext cx="0" cy="99060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AEB6680-5787-4F0C-9970-AAFBB7AF822B}"/>
              </a:ext>
            </a:extLst>
          </p:cNvPr>
          <p:cNvCxnSpPr/>
          <p:nvPr/>
        </p:nvCxnSpPr>
        <p:spPr>
          <a:xfrm>
            <a:off x="4800600" y="1981200"/>
            <a:ext cx="9144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7CAD2E8-ACCF-4E52-98B6-0DA43088E62D}"/>
              </a:ext>
            </a:extLst>
          </p:cNvPr>
          <p:cNvCxnSpPr/>
          <p:nvPr/>
        </p:nvCxnSpPr>
        <p:spPr>
          <a:xfrm>
            <a:off x="5715000" y="1981200"/>
            <a:ext cx="0" cy="99060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92F0E19-9E12-4E3A-A4D2-32E9CEB36B75}"/>
              </a:ext>
            </a:extLst>
          </p:cNvPr>
          <p:cNvCxnSpPr>
            <a:cxnSpLocks/>
          </p:cNvCxnSpPr>
          <p:nvPr/>
        </p:nvCxnSpPr>
        <p:spPr>
          <a:xfrm>
            <a:off x="5715000" y="2971800"/>
            <a:ext cx="21336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7956404A-5B57-4767-A790-9C01C4FD487D}"/>
              </a:ext>
            </a:extLst>
          </p:cNvPr>
          <p:cNvSpPr txBox="1"/>
          <p:nvPr/>
        </p:nvSpPr>
        <p:spPr>
          <a:xfrm>
            <a:off x="228600" y="1103412"/>
            <a:ext cx="1070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Voltage (V)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094DA53-C319-4E06-8054-C029AADE7BD3}"/>
              </a:ext>
            </a:extLst>
          </p:cNvPr>
          <p:cNvSpPr txBox="1"/>
          <p:nvPr/>
        </p:nvSpPr>
        <p:spPr>
          <a:xfrm>
            <a:off x="228600" y="3506643"/>
            <a:ext cx="1070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Voltage (V)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563EE88-2BF3-42BD-8857-38006B2FE474}"/>
              </a:ext>
            </a:extLst>
          </p:cNvPr>
          <p:cNvSpPr txBox="1"/>
          <p:nvPr/>
        </p:nvSpPr>
        <p:spPr>
          <a:xfrm>
            <a:off x="8077200" y="3075190"/>
            <a:ext cx="833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 (s)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9E6081-811F-4B76-837B-71E7A02BE631}"/>
              </a:ext>
            </a:extLst>
          </p:cNvPr>
          <p:cNvSpPr txBox="1"/>
          <p:nvPr/>
        </p:nvSpPr>
        <p:spPr>
          <a:xfrm>
            <a:off x="8041387" y="5653187"/>
            <a:ext cx="833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 (s)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8DD63D5-4477-4FE0-8DFE-AD3A1C9757B3}"/>
              </a:ext>
            </a:extLst>
          </p:cNvPr>
          <p:cNvSpPr txBox="1"/>
          <p:nvPr/>
        </p:nvSpPr>
        <p:spPr>
          <a:xfrm>
            <a:off x="350034" y="1698475"/>
            <a:ext cx="343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7FB543F-FE22-4C61-9778-53ADD2A97822}"/>
              </a:ext>
            </a:extLst>
          </p:cNvPr>
          <p:cNvCxnSpPr>
            <a:cxnSpLocks/>
          </p:cNvCxnSpPr>
          <p:nvPr/>
        </p:nvCxnSpPr>
        <p:spPr>
          <a:xfrm>
            <a:off x="609601" y="1883141"/>
            <a:ext cx="183968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71586F2-887E-4B56-AC43-7B53CDAB9671}"/>
              </a:ext>
            </a:extLst>
          </p:cNvPr>
          <p:cNvSpPr txBox="1"/>
          <p:nvPr/>
        </p:nvSpPr>
        <p:spPr>
          <a:xfrm>
            <a:off x="357655" y="27871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E77E815-0690-4CF5-9967-07A4C0E0AE1F}"/>
              </a:ext>
            </a:extLst>
          </p:cNvPr>
          <p:cNvCxnSpPr>
            <a:cxnSpLocks/>
          </p:cNvCxnSpPr>
          <p:nvPr/>
        </p:nvCxnSpPr>
        <p:spPr>
          <a:xfrm>
            <a:off x="617221" y="2971800"/>
            <a:ext cx="167639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479264F-607A-4D0A-84AB-4C9D36D290B6}"/>
              </a:ext>
            </a:extLst>
          </p:cNvPr>
          <p:cNvSpPr txBox="1"/>
          <p:nvPr/>
        </p:nvSpPr>
        <p:spPr>
          <a:xfrm>
            <a:off x="342415" y="543774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7410395-49B9-4144-A499-726DE63284B0}"/>
              </a:ext>
            </a:extLst>
          </p:cNvPr>
          <p:cNvCxnSpPr>
            <a:cxnSpLocks/>
          </p:cNvCxnSpPr>
          <p:nvPr/>
        </p:nvCxnSpPr>
        <p:spPr>
          <a:xfrm>
            <a:off x="763089" y="5622409"/>
            <a:ext cx="7511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3833437-14C0-4BBE-A8CE-B31764D3E1B0}"/>
              </a:ext>
            </a:extLst>
          </p:cNvPr>
          <p:cNvCxnSpPr>
            <a:cxnSpLocks/>
          </p:cNvCxnSpPr>
          <p:nvPr/>
        </p:nvCxnSpPr>
        <p:spPr>
          <a:xfrm flipV="1">
            <a:off x="838200" y="4555609"/>
            <a:ext cx="0" cy="10668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6D7E935-1542-46E0-AFD3-AB20C698EFAD}"/>
              </a:ext>
            </a:extLst>
          </p:cNvPr>
          <p:cNvCxnSpPr>
            <a:cxnSpLocks/>
          </p:cNvCxnSpPr>
          <p:nvPr/>
        </p:nvCxnSpPr>
        <p:spPr>
          <a:xfrm>
            <a:off x="838200" y="4555609"/>
            <a:ext cx="914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CBB6222-9995-4979-BC64-AB354D5FCC08}"/>
              </a:ext>
            </a:extLst>
          </p:cNvPr>
          <p:cNvCxnSpPr>
            <a:cxnSpLocks/>
          </p:cNvCxnSpPr>
          <p:nvPr/>
        </p:nvCxnSpPr>
        <p:spPr>
          <a:xfrm>
            <a:off x="1752600" y="4555609"/>
            <a:ext cx="0" cy="10668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248F034-3E4E-4F01-9E32-3287FAEC3DCC}"/>
              </a:ext>
            </a:extLst>
          </p:cNvPr>
          <p:cNvCxnSpPr>
            <a:cxnSpLocks/>
          </p:cNvCxnSpPr>
          <p:nvPr/>
        </p:nvCxnSpPr>
        <p:spPr>
          <a:xfrm>
            <a:off x="1752600" y="5622409"/>
            <a:ext cx="2286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F31E811-2EC1-4D9E-B4D7-BEB7C7856F92}"/>
              </a:ext>
            </a:extLst>
          </p:cNvPr>
          <p:cNvCxnSpPr>
            <a:cxnSpLocks/>
          </p:cNvCxnSpPr>
          <p:nvPr/>
        </p:nvCxnSpPr>
        <p:spPr>
          <a:xfrm flipV="1">
            <a:off x="4038600" y="4631809"/>
            <a:ext cx="0" cy="990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BBBA3F8-1DED-41DD-9EB2-6C6D2F69CADD}"/>
              </a:ext>
            </a:extLst>
          </p:cNvPr>
          <p:cNvCxnSpPr>
            <a:cxnSpLocks/>
          </p:cNvCxnSpPr>
          <p:nvPr/>
        </p:nvCxnSpPr>
        <p:spPr>
          <a:xfrm>
            <a:off x="4038600" y="4631809"/>
            <a:ext cx="914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003CD85-0BA2-4528-A776-7B380672DBA4}"/>
              </a:ext>
            </a:extLst>
          </p:cNvPr>
          <p:cNvCxnSpPr>
            <a:cxnSpLocks/>
          </p:cNvCxnSpPr>
          <p:nvPr/>
        </p:nvCxnSpPr>
        <p:spPr>
          <a:xfrm>
            <a:off x="4953000" y="5622409"/>
            <a:ext cx="28956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58B72273-F445-4FAD-9959-9BC634BD2CCF}"/>
              </a:ext>
            </a:extLst>
          </p:cNvPr>
          <p:cNvSpPr txBox="1"/>
          <p:nvPr/>
        </p:nvSpPr>
        <p:spPr>
          <a:xfrm>
            <a:off x="350034" y="434908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B0E352C-C61A-4B97-8AAB-5EDCB8797D63}"/>
              </a:ext>
            </a:extLst>
          </p:cNvPr>
          <p:cNvCxnSpPr>
            <a:cxnSpLocks/>
          </p:cNvCxnSpPr>
          <p:nvPr/>
        </p:nvCxnSpPr>
        <p:spPr>
          <a:xfrm>
            <a:off x="609600" y="4533749"/>
            <a:ext cx="167639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81C6A38-00AE-41D0-8429-EDB9620052B8}"/>
              </a:ext>
            </a:extLst>
          </p:cNvPr>
          <p:cNvCxnSpPr>
            <a:cxnSpLocks/>
          </p:cNvCxnSpPr>
          <p:nvPr/>
        </p:nvCxnSpPr>
        <p:spPr>
          <a:xfrm>
            <a:off x="4960620" y="4631809"/>
            <a:ext cx="0" cy="990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43B0CA8-CEA7-4E17-AE46-27F8509BD4AF}"/>
              </a:ext>
            </a:extLst>
          </p:cNvPr>
          <p:cNvCxnSpPr>
            <a:cxnSpLocks/>
          </p:cNvCxnSpPr>
          <p:nvPr/>
        </p:nvCxnSpPr>
        <p:spPr>
          <a:xfrm>
            <a:off x="595450" y="5622409"/>
            <a:ext cx="167639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E8E1DB8-646B-4E9E-91AA-44C94C1E3B75}"/>
              </a:ext>
            </a:extLst>
          </p:cNvPr>
          <p:cNvSpPr/>
          <p:nvPr/>
        </p:nvSpPr>
        <p:spPr>
          <a:xfrm>
            <a:off x="7696200" y="2363951"/>
            <a:ext cx="76199" cy="706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7A97470-93DA-4789-83E6-DF3457CE9F52}"/>
              </a:ext>
            </a:extLst>
          </p:cNvPr>
          <p:cNvSpPr/>
          <p:nvPr/>
        </p:nvSpPr>
        <p:spPr>
          <a:xfrm>
            <a:off x="7924801" y="2366291"/>
            <a:ext cx="76199" cy="706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721CF1C-DF3C-4AE0-9F7D-FC1EAD466E02}"/>
              </a:ext>
            </a:extLst>
          </p:cNvPr>
          <p:cNvSpPr/>
          <p:nvPr/>
        </p:nvSpPr>
        <p:spPr>
          <a:xfrm>
            <a:off x="8151921" y="2363951"/>
            <a:ext cx="76199" cy="706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EA40217-804B-4D24-A923-1EA14B745A41}"/>
              </a:ext>
            </a:extLst>
          </p:cNvPr>
          <p:cNvSpPr/>
          <p:nvPr/>
        </p:nvSpPr>
        <p:spPr>
          <a:xfrm>
            <a:off x="7696200" y="5048172"/>
            <a:ext cx="76199" cy="706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2BA251B-2E5D-4645-A196-9A9F2DBD9098}"/>
              </a:ext>
            </a:extLst>
          </p:cNvPr>
          <p:cNvSpPr/>
          <p:nvPr/>
        </p:nvSpPr>
        <p:spPr>
          <a:xfrm>
            <a:off x="7924801" y="5050512"/>
            <a:ext cx="76199" cy="706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8716C6F-7570-491C-96E0-63C13A949B5A}"/>
              </a:ext>
            </a:extLst>
          </p:cNvPr>
          <p:cNvSpPr/>
          <p:nvPr/>
        </p:nvSpPr>
        <p:spPr>
          <a:xfrm>
            <a:off x="8151921" y="5048172"/>
            <a:ext cx="76199" cy="706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44B2237-F5E7-4A18-B6F4-BF416C61CF50}"/>
              </a:ext>
            </a:extLst>
          </p:cNvPr>
          <p:cNvCxnSpPr>
            <a:cxnSpLocks/>
          </p:cNvCxnSpPr>
          <p:nvPr/>
        </p:nvCxnSpPr>
        <p:spPr>
          <a:xfrm>
            <a:off x="1600200" y="2067807"/>
            <a:ext cx="0" cy="341859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5321215-B439-42AB-AE7D-92B4FF5B9B06}"/>
              </a:ext>
            </a:extLst>
          </p:cNvPr>
          <p:cNvCxnSpPr>
            <a:cxnSpLocks/>
          </p:cNvCxnSpPr>
          <p:nvPr/>
        </p:nvCxnSpPr>
        <p:spPr>
          <a:xfrm>
            <a:off x="4038600" y="2078995"/>
            <a:ext cx="0" cy="336993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4B484BD-10EB-4867-A51B-9F4EB9605F6E}"/>
                  </a:ext>
                </a:extLst>
              </p:cNvPr>
              <p:cNvSpPr txBox="1"/>
              <p:nvPr/>
            </p:nvSpPr>
            <p:spPr>
              <a:xfrm>
                <a:off x="2642335" y="3643640"/>
                <a:ext cx="4509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4B484BD-10EB-4867-A51B-9F4EB9605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335" y="3643640"/>
                <a:ext cx="450957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38250B3-6102-4041-B243-714559C276D6}"/>
              </a:ext>
            </a:extLst>
          </p:cNvPr>
          <p:cNvCxnSpPr>
            <a:cxnSpLocks/>
          </p:cNvCxnSpPr>
          <p:nvPr/>
        </p:nvCxnSpPr>
        <p:spPr>
          <a:xfrm>
            <a:off x="1606214" y="3687763"/>
            <a:ext cx="2432386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517FB404-8A9F-4818-A2CE-F1B68BB9C690}"/>
              </a:ext>
            </a:extLst>
          </p:cNvPr>
          <p:cNvSpPr txBox="1"/>
          <p:nvPr/>
        </p:nvSpPr>
        <p:spPr>
          <a:xfrm>
            <a:off x="5105400" y="1199913"/>
            <a:ext cx="10668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Signal 1</a:t>
            </a:r>
          </a:p>
        </p:txBody>
      </p:sp>
    </p:spTree>
    <p:extLst>
      <p:ext uri="{BB962C8B-B14F-4D97-AF65-F5344CB8AC3E}">
        <p14:creationId xmlns:p14="http://schemas.microsoft.com/office/powerpoint/2010/main" val="809737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147FD-6DA4-477B-9A5B-A9BEA08D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Changes to Proposal</a:t>
            </a:r>
            <a:endParaRPr lang="en-US" b="1" dirty="0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1C964-C5FF-4F37-98F5-CC59190FF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419600"/>
          </a:xfrm>
        </p:spPr>
        <p:txBody>
          <a:bodyPr/>
          <a:lstStyle/>
          <a:p>
            <a:pPr marL="457200" lvl="1" indent="0">
              <a:buNone/>
            </a:pPr>
            <a:r>
              <a:rPr lang="en-US" sz="2400" b="1" dirty="0"/>
              <a:t>Platform has been selected</a:t>
            </a:r>
          </a:p>
          <a:p>
            <a:pPr lvl="2">
              <a:buFontTx/>
              <a:buChar char="-"/>
            </a:pPr>
            <a:r>
              <a:rPr lang="en-US" sz="2000" b="0" dirty="0"/>
              <a:t>Team has chosen to no longer pursue the FPGA or Sampling approach.</a:t>
            </a:r>
          </a:p>
          <a:p>
            <a:pPr lvl="2">
              <a:buFontTx/>
              <a:buChar char="-"/>
            </a:pPr>
            <a:r>
              <a:rPr lang="en-US" sz="2000" b="0" dirty="0"/>
              <a:t>A logic latch-timer method has been selected </a:t>
            </a:r>
          </a:p>
          <a:p>
            <a:pPr marL="457200" lvl="1" indent="0">
              <a:buNone/>
            </a:pPr>
            <a:endParaRPr lang="en-US" sz="2400" b="1" dirty="0"/>
          </a:p>
          <a:p>
            <a:pPr marL="457200" lvl="1" indent="0">
              <a:buNone/>
            </a:pPr>
            <a:r>
              <a:rPr lang="en-US" sz="2400" b="1" dirty="0"/>
              <a:t>Other than selecting a design method</a:t>
            </a:r>
          </a:p>
          <a:p>
            <a:pPr lvl="2">
              <a:buFontTx/>
              <a:buChar char="-"/>
            </a:pPr>
            <a:r>
              <a:rPr lang="en-US" sz="2000" b="0" dirty="0"/>
              <a:t>The team’s proposal has remained the same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9E70E-5926-4F0C-93FB-904847FD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026" name="Picture 2" descr="Image result for logic gates">
            <a:extLst>
              <a:ext uri="{FF2B5EF4-FFF2-40B4-BE49-F238E27FC236}">
                <a16:creationId xmlns:a16="http://schemas.microsoft.com/office/drawing/2014/main" id="{02003271-CC9B-41CB-B13E-3F92D59DAF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23"/>
          <a:stretch/>
        </p:blipFill>
        <p:spPr bwMode="auto">
          <a:xfrm>
            <a:off x="2547731" y="4562474"/>
            <a:ext cx="3181350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286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147FD-6DA4-477B-9A5B-A9BEA08D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Changes to Requirements</a:t>
            </a:r>
            <a:endParaRPr lang="en-US" b="1" dirty="0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1C964-C5FF-4F37-98F5-CC59190FF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7924800" cy="2666999"/>
          </a:xfrm>
        </p:spPr>
        <p:txBody>
          <a:bodyPr/>
          <a:lstStyle/>
          <a:p>
            <a:pPr marL="457200" lvl="1" indent="0">
              <a:buNone/>
            </a:pPr>
            <a:r>
              <a:rPr lang="en-US" sz="2400" b="1" dirty="0"/>
              <a:t>Team must now consider </a:t>
            </a:r>
          </a:p>
          <a:p>
            <a:pPr lvl="2">
              <a:buFontTx/>
              <a:buChar char="-"/>
            </a:pPr>
            <a:r>
              <a:rPr lang="en-US" sz="2000" b="0" dirty="0"/>
              <a:t>The TCU outputting a ∆t = 0 (picoseconds)</a:t>
            </a:r>
            <a:endParaRPr lang="en-US" sz="1600" b="0" dirty="0"/>
          </a:p>
          <a:p>
            <a:pPr lvl="2">
              <a:buFontTx/>
              <a:buChar char="-"/>
            </a:pPr>
            <a:r>
              <a:rPr lang="en-US" sz="2000" b="0" dirty="0"/>
              <a:t>Two signals coming in at the same time</a:t>
            </a:r>
            <a:endParaRPr lang="en-US" sz="2400" b="1" dirty="0"/>
          </a:p>
          <a:p>
            <a:pPr marL="457200" lvl="1" indent="0">
              <a:buNone/>
            </a:pPr>
            <a:r>
              <a:rPr lang="en-US" sz="2400" b="1" dirty="0"/>
              <a:t>Solution</a:t>
            </a:r>
          </a:p>
          <a:p>
            <a:pPr lvl="2">
              <a:buFontTx/>
              <a:buChar char="-"/>
            </a:pPr>
            <a:r>
              <a:rPr lang="en-US" sz="2000" b="0" dirty="0"/>
              <a:t>The team plans to account for this change in the software that will be uploaded to the micro controller.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9E70E-5926-4F0C-93FB-904847FD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2050" name="Picture 2" descr="Image result for microcontroller logic interface">
            <a:extLst>
              <a:ext uri="{FF2B5EF4-FFF2-40B4-BE49-F238E27FC236}">
                <a16:creationId xmlns:a16="http://schemas.microsoft.com/office/drawing/2014/main" id="{FFA99447-FBFF-42FB-9E4F-4729C49F7A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04"/>
          <a:stretch/>
        </p:blipFill>
        <p:spPr bwMode="auto">
          <a:xfrm>
            <a:off x="4858854" y="3954462"/>
            <a:ext cx="2081689" cy="133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pc">
            <a:extLst>
              <a:ext uri="{FF2B5EF4-FFF2-40B4-BE49-F238E27FC236}">
                <a16:creationId xmlns:a16="http://schemas.microsoft.com/office/drawing/2014/main" id="{F69DEB9C-9BE8-42E9-961D-6606DE30C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102540"/>
            <a:ext cx="1697265" cy="104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8EC167-1ED5-4DFD-96FC-795A496F0F84}"/>
              </a:ext>
            </a:extLst>
          </p:cNvPr>
          <p:cNvSpPr txBox="1"/>
          <p:nvPr/>
        </p:nvSpPr>
        <p:spPr>
          <a:xfrm>
            <a:off x="1524000" y="5410200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Software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0B1D9A-CB9A-4DB4-87CA-3282C6EC796A}"/>
              </a:ext>
            </a:extLst>
          </p:cNvPr>
          <p:cNvSpPr/>
          <p:nvPr/>
        </p:nvSpPr>
        <p:spPr>
          <a:xfrm>
            <a:off x="5153715" y="5364627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Hardware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32022C-D362-4352-9DCB-1F7FC934FEAF}"/>
              </a:ext>
            </a:extLst>
          </p:cNvPr>
          <p:cNvCxnSpPr/>
          <p:nvPr/>
        </p:nvCxnSpPr>
        <p:spPr>
          <a:xfrm>
            <a:off x="3200400" y="4648200"/>
            <a:ext cx="1503135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915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>
            <a:spLocks noGrp="1"/>
          </p:cNvSpPr>
          <p:nvPr>
            <p:ph type="title"/>
          </p:nvPr>
        </p:nvSpPr>
        <p:spPr>
          <a:xfrm>
            <a:off x="64100" y="0"/>
            <a:ext cx="8415900" cy="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bin"/>
              <a:buNone/>
            </a:pPr>
            <a:r>
              <a:rPr lang="en-US" dirty="0">
                <a:ea typeface="Cabin"/>
                <a:cs typeface="Cabin"/>
                <a:sym typeface="Cabin"/>
              </a:rPr>
              <a:t>Existing </a:t>
            </a:r>
            <a:r>
              <a:rPr lang="en-US" dirty="0">
                <a:latin typeface="+mj-lt"/>
                <a:ea typeface="Cabin"/>
                <a:cs typeface="Cabin"/>
                <a:sym typeface="Cabin"/>
              </a:rPr>
              <a:t>Specifications</a:t>
            </a:r>
            <a:endParaRPr dirty="0">
              <a:solidFill>
                <a:srgbClr val="FF0000"/>
              </a:solidFill>
              <a:latin typeface="+mj-lt"/>
              <a:ea typeface="Cabin"/>
              <a:cs typeface="Cabin"/>
              <a:sym typeface="Cabin"/>
            </a:endParaRPr>
          </a:p>
        </p:txBody>
      </p:sp>
      <p:sp>
        <p:nvSpPr>
          <p:cNvPr id="169" name="Google Shape;169;p21"/>
          <p:cNvSpPr txBox="1">
            <a:spLocks noGrp="1"/>
          </p:cNvSpPr>
          <p:nvPr>
            <p:ph type="sldNum" idx="12"/>
          </p:nvPr>
        </p:nvSpPr>
        <p:spPr>
          <a:xfrm>
            <a:off x="6629400" y="58070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70" name="Google Shape;170;p21"/>
          <p:cNvGraphicFramePr/>
          <p:nvPr>
            <p:extLst/>
          </p:nvPr>
        </p:nvGraphicFramePr>
        <p:xfrm>
          <a:off x="365700" y="872713"/>
          <a:ext cx="8305800" cy="4870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3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7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7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4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8401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>
                          <a:latin typeface="+mj-lt"/>
                          <a:sym typeface="Cabin"/>
                        </a:rPr>
                        <a:t>Constraint</a:t>
                      </a:r>
                      <a:endParaRPr sz="2400" dirty="0">
                        <a:latin typeface="+mj-lt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>
                          <a:latin typeface="+mj-lt"/>
                          <a:sym typeface="Cabin"/>
                        </a:rPr>
                        <a:t>Unit</a:t>
                      </a:r>
                      <a:endParaRPr sz="2400" dirty="0">
                        <a:latin typeface="+mj-lt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>
                          <a:latin typeface="+mj-lt"/>
                          <a:sym typeface="Cabin"/>
                        </a:rPr>
                        <a:t>Minimum</a:t>
                      </a:r>
                      <a:endParaRPr sz="2400" dirty="0">
                        <a:latin typeface="+mj-lt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+mj-lt"/>
                          <a:sym typeface="Cabin"/>
                        </a:rPr>
                        <a:t>Typical</a:t>
                      </a:r>
                      <a:endParaRPr sz="2400" u="none" strike="noStrike" cap="none" dirty="0">
                        <a:latin typeface="+mj-lt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>
                          <a:latin typeface="+mj-lt"/>
                          <a:sym typeface="Cabin"/>
                        </a:rPr>
                        <a:t>Maximum</a:t>
                      </a:r>
                      <a:endParaRPr sz="2400" dirty="0">
                        <a:latin typeface="+mj-lt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99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+mn-lt"/>
                          <a:sym typeface="Cabin"/>
                        </a:rPr>
                        <a:t>Operating Temperature</a:t>
                      </a:r>
                      <a:endParaRPr>
                        <a:latin typeface="+mn-l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+mn-lt"/>
                          <a:sym typeface="Cabin"/>
                        </a:rPr>
                        <a:t>°C</a:t>
                      </a:r>
                      <a:endParaRPr dirty="0">
                        <a:latin typeface="+mn-l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+mn-lt"/>
                          <a:sym typeface="Cabin"/>
                        </a:rPr>
                        <a:t>15</a:t>
                      </a:r>
                      <a:endParaRPr dirty="0">
                        <a:latin typeface="+mn-l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+mn-lt"/>
                          <a:sym typeface="Cabin"/>
                        </a:rPr>
                        <a:t>20</a:t>
                      </a:r>
                      <a:endParaRPr sz="2000" u="none" strike="noStrike" cap="none" dirty="0">
                        <a:latin typeface="+mn-lt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+mn-lt"/>
                          <a:sym typeface="Cabin"/>
                        </a:rPr>
                        <a:t>30</a:t>
                      </a:r>
                      <a:endParaRPr dirty="0">
                        <a:latin typeface="+mn-lt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01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+mn-lt"/>
                          <a:sym typeface="Cabin"/>
                        </a:rPr>
                        <a:t>Cost</a:t>
                      </a:r>
                      <a:endParaRPr>
                        <a:latin typeface="+mn-l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+mn-lt"/>
                          <a:sym typeface="Cabin"/>
                        </a:rPr>
                        <a:t>$</a:t>
                      </a:r>
                      <a:endParaRPr>
                        <a:latin typeface="+mn-l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+mn-lt"/>
                          <a:ea typeface="Cabin"/>
                          <a:cs typeface="Cabin"/>
                          <a:sym typeface="Cabin"/>
                        </a:rPr>
                        <a:t>-</a:t>
                      </a:r>
                      <a:endParaRPr sz="2000" u="none" strike="noStrike" cap="none" dirty="0">
                        <a:latin typeface="+mn-lt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+mn-lt"/>
                          <a:ea typeface="Cabin"/>
                          <a:cs typeface="Cabin"/>
                          <a:sym typeface="Cabin"/>
                        </a:rPr>
                        <a:t>-</a:t>
                      </a:r>
                      <a:endParaRPr sz="2000" u="none" strike="noStrike" cap="none" dirty="0">
                        <a:latin typeface="+mn-lt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+mn-lt"/>
                          <a:sym typeface="Cabin"/>
                        </a:rPr>
                        <a:t>5000</a:t>
                      </a:r>
                      <a:endParaRPr>
                        <a:latin typeface="+mn-lt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401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+mn-lt"/>
                          <a:sym typeface="Cabin"/>
                        </a:rPr>
                        <a:t>Input High</a:t>
                      </a:r>
                      <a:endParaRPr>
                        <a:latin typeface="+mn-l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+mn-lt"/>
                          <a:sym typeface="Cabin"/>
                        </a:rPr>
                        <a:t>V</a:t>
                      </a:r>
                      <a:endParaRPr>
                        <a:latin typeface="+mn-l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+mn-lt"/>
                          <a:sym typeface="Cabin"/>
                        </a:rPr>
                        <a:t>4.5</a:t>
                      </a:r>
                      <a:endParaRPr>
                        <a:latin typeface="+mn-l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+mn-lt"/>
                          <a:sym typeface="Cabin"/>
                        </a:rPr>
                        <a:t>5.0</a:t>
                      </a:r>
                      <a:endParaRPr sz="2000" u="none" strike="noStrike" cap="none">
                        <a:latin typeface="+mn-lt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+mn-lt"/>
                          <a:sym typeface="Cabin"/>
                        </a:rPr>
                        <a:t>5.5</a:t>
                      </a:r>
                      <a:endParaRPr>
                        <a:latin typeface="+mn-lt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401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+mn-lt"/>
                          <a:sym typeface="Cabin"/>
                        </a:rPr>
                        <a:t>Input Low</a:t>
                      </a:r>
                      <a:endParaRPr>
                        <a:latin typeface="+mn-l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+mn-lt"/>
                          <a:sym typeface="Cabin"/>
                        </a:rPr>
                        <a:t>V</a:t>
                      </a:r>
                      <a:endParaRPr>
                        <a:latin typeface="+mn-l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+mn-lt"/>
                          <a:sym typeface="Cabin"/>
                        </a:rPr>
                        <a:t>-0.5</a:t>
                      </a:r>
                      <a:endParaRPr dirty="0">
                        <a:latin typeface="+mn-l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+mn-lt"/>
                          <a:sym typeface="Cabin"/>
                        </a:rPr>
                        <a:t>0</a:t>
                      </a:r>
                      <a:endParaRPr sz="2000" u="none" strike="noStrike" cap="none" dirty="0">
                        <a:latin typeface="+mn-lt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+mn-lt"/>
                          <a:sym typeface="Cabin"/>
                        </a:rPr>
                        <a:t>0.5</a:t>
                      </a:r>
                      <a:endParaRPr>
                        <a:latin typeface="+mn-lt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711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+mn-lt"/>
                          <a:sym typeface="Cabin"/>
                        </a:rPr>
                        <a:t>Input Pulse Width</a:t>
                      </a:r>
                      <a:r>
                        <a:rPr lang="en-US" sz="2000">
                          <a:latin typeface="+mn-lt"/>
                          <a:sym typeface="Cabin"/>
                        </a:rPr>
                        <a:t>(Ground</a:t>
                      </a:r>
                      <a:r>
                        <a:rPr lang="en-US" sz="2000" u="none" strike="noStrike" cap="none">
                          <a:latin typeface="+mn-lt"/>
                          <a:sym typeface="Cabin"/>
                        </a:rPr>
                        <a:t>)</a:t>
                      </a:r>
                      <a:endParaRPr>
                        <a:latin typeface="+mn-l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+mn-lt"/>
                          <a:sym typeface="Cabin"/>
                        </a:rPr>
                        <a:t>μ</a:t>
                      </a:r>
                      <a:r>
                        <a:rPr lang="en-US" sz="2000" u="none" strike="noStrike" cap="none">
                          <a:latin typeface="+mn-lt"/>
                          <a:sym typeface="Cabin"/>
                        </a:rPr>
                        <a:t>s</a:t>
                      </a:r>
                      <a:endParaRPr>
                        <a:latin typeface="+mn-l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+mn-lt"/>
                          <a:sym typeface="Cabin"/>
                        </a:rPr>
                        <a:t>90</a:t>
                      </a:r>
                      <a:endParaRPr>
                        <a:latin typeface="+mn-l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+mn-lt"/>
                          <a:sym typeface="Cabin"/>
                        </a:rPr>
                        <a:t>100</a:t>
                      </a:r>
                      <a:endParaRPr sz="2000" u="none" strike="noStrike" cap="none">
                        <a:latin typeface="+mn-lt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+mn-lt"/>
                          <a:sym typeface="Cabin"/>
                        </a:rPr>
                        <a:t>110</a:t>
                      </a:r>
                      <a:endParaRPr sz="2000" u="none" strike="noStrike" cap="none">
                        <a:latin typeface="+mn-lt"/>
                        <a:sym typeface="Cabin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latin typeface="+mn-lt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711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+mn-lt"/>
                          <a:sym typeface="Cabin"/>
                        </a:rPr>
                        <a:t>Input Pulse Width(Satellite)</a:t>
                      </a:r>
                      <a:endParaRPr sz="2000" u="none" strike="noStrike" cap="none">
                        <a:latin typeface="+mn-lt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000">
                          <a:latin typeface="+mn-lt"/>
                          <a:sym typeface="Cabin"/>
                        </a:rPr>
                        <a:t>μs</a:t>
                      </a:r>
                      <a:endParaRPr sz="2000" u="none" strike="noStrike" cap="none">
                        <a:latin typeface="+mn-lt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+mn-lt"/>
                          <a:sym typeface="Cabin"/>
                        </a:rPr>
                        <a:t>19.99</a:t>
                      </a:r>
                      <a:endParaRPr sz="2000" u="none" strike="noStrike" cap="none">
                        <a:latin typeface="+mn-lt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+mn-lt"/>
                          <a:sym typeface="Cabin"/>
                        </a:rPr>
                        <a:t>20</a:t>
                      </a:r>
                      <a:endParaRPr sz="2000">
                        <a:latin typeface="+mn-lt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+mn-lt"/>
                          <a:sym typeface="Cabin"/>
                        </a:rPr>
                        <a:t>20.01</a:t>
                      </a:r>
                      <a:endParaRPr sz="2000" u="none" strike="noStrike" cap="none" dirty="0">
                        <a:latin typeface="+mn-lt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0146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sldNum" idx="12"/>
          </p:nvPr>
        </p:nvSpPr>
        <p:spPr>
          <a:xfrm>
            <a:off x="6629400" y="5807075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 dirty="0"/>
          </a:p>
        </p:txBody>
      </p:sp>
      <p:sp>
        <p:nvSpPr>
          <p:cNvPr id="177" name="Google Shape;177;p22"/>
          <p:cNvSpPr txBox="1">
            <a:spLocks noGrp="1"/>
          </p:cNvSpPr>
          <p:nvPr>
            <p:ph type="title"/>
          </p:nvPr>
        </p:nvSpPr>
        <p:spPr>
          <a:xfrm>
            <a:off x="152400" y="14869"/>
            <a:ext cx="8469300" cy="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4000"/>
            </a:pPr>
            <a:r>
              <a:rPr lang="en-US" dirty="0">
                <a:ea typeface="Cabin"/>
                <a:cs typeface="Cabin"/>
                <a:sym typeface="Cabin"/>
              </a:rPr>
              <a:t>Existing Specifications</a:t>
            </a:r>
            <a:endParaRPr dirty="0">
              <a:solidFill>
                <a:srgbClr val="FF0000"/>
              </a:solidFill>
              <a:latin typeface="Gill Sans MT" panose="020B0502020104020203" pitchFamily="34" charset="0"/>
              <a:ea typeface="Cabin"/>
              <a:cs typeface="Cabin"/>
              <a:sym typeface="Cabin"/>
            </a:endParaRPr>
          </a:p>
        </p:txBody>
      </p:sp>
      <p:graphicFrame>
        <p:nvGraphicFramePr>
          <p:cNvPr id="179" name="Google Shape;179;p22"/>
          <p:cNvGraphicFramePr/>
          <p:nvPr>
            <p:extLst/>
          </p:nvPr>
        </p:nvGraphicFramePr>
        <p:xfrm>
          <a:off x="419100" y="872712"/>
          <a:ext cx="8305800" cy="2943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3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7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7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4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3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>
                          <a:latin typeface="+mn-lt"/>
                          <a:sym typeface="Cabin"/>
                        </a:rPr>
                        <a:t>Constraint</a:t>
                      </a:r>
                      <a:endParaRPr sz="2400" dirty="0">
                        <a:latin typeface="+mn-lt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>
                          <a:latin typeface="+mn-lt"/>
                          <a:sym typeface="Cabin"/>
                        </a:rPr>
                        <a:t>Unit</a:t>
                      </a:r>
                      <a:endParaRPr sz="2400" dirty="0">
                        <a:latin typeface="+mn-lt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>
                          <a:latin typeface="+mn-lt"/>
                          <a:sym typeface="Cabin"/>
                        </a:rPr>
                        <a:t>Minimum</a:t>
                      </a:r>
                      <a:endParaRPr sz="2400" dirty="0">
                        <a:latin typeface="+mn-lt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+mn-lt"/>
                          <a:sym typeface="Cabin"/>
                        </a:rPr>
                        <a:t>Typical</a:t>
                      </a:r>
                      <a:endParaRPr sz="2400" u="none" strike="noStrike" cap="none" dirty="0">
                        <a:latin typeface="+mn-lt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 dirty="0">
                          <a:latin typeface="+mn-lt"/>
                          <a:sym typeface="Cabin"/>
                        </a:rPr>
                        <a:t>Maximum</a:t>
                      </a:r>
                      <a:endParaRPr sz="2400" dirty="0">
                        <a:latin typeface="+mn-lt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3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+mn-lt"/>
                          <a:sym typeface="Cabin"/>
                        </a:rPr>
                        <a:t>Supplied Power</a:t>
                      </a:r>
                      <a:endParaRPr dirty="0">
                        <a:latin typeface="+mn-l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+mn-lt"/>
                          <a:sym typeface="Cabin"/>
                        </a:rPr>
                        <a:t>V</a:t>
                      </a:r>
                      <a:endParaRPr>
                        <a:latin typeface="+mn-l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+mn-lt"/>
                          <a:sym typeface="Cabin"/>
                        </a:rPr>
                        <a:t>11.5</a:t>
                      </a:r>
                      <a:endParaRPr>
                        <a:latin typeface="+mn-l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+mn-lt"/>
                          <a:sym typeface="Cabin"/>
                        </a:rPr>
                        <a:t>12</a:t>
                      </a:r>
                      <a:endParaRPr sz="2000" u="none" strike="noStrike" cap="none">
                        <a:latin typeface="+mn-lt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+mn-lt"/>
                          <a:sym typeface="Cabin"/>
                        </a:rPr>
                        <a:t>12.5</a:t>
                      </a:r>
                      <a:endParaRPr>
                        <a:latin typeface="+mn-lt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3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+mn-lt"/>
                          <a:sym typeface="Cabin"/>
                        </a:rPr>
                        <a:t>Rise Time </a:t>
                      </a:r>
                      <a:endParaRPr>
                        <a:latin typeface="+mn-l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+mn-lt"/>
                          <a:sym typeface="Cabin"/>
                        </a:rPr>
                        <a:t>ns</a:t>
                      </a:r>
                      <a:endParaRPr>
                        <a:latin typeface="+mn-l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+mn-lt"/>
                          <a:ea typeface="Cabin"/>
                          <a:cs typeface="Cabin"/>
                          <a:sym typeface="Cabin"/>
                        </a:rPr>
                        <a:t>-</a:t>
                      </a:r>
                      <a:endParaRPr sz="2000" u="none" strike="noStrike" cap="none" dirty="0">
                        <a:latin typeface="+mn-lt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+mn-lt"/>
                          <a:ea typeface="Cabin"/>
                          <a:cs typeface="Cabin"/>
                          <a:sym typeface="Cabin"/>
                        </a:rPr>
                        <a:t>-</a:t>
                      </a:r>
                      <a:endParaRPr sz="2000" u="none" strike="noStrike" cap="none" dirty="0">
                        <a:latin typeface="+mn-lt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+mn-lt"/>
                          <a:sym typeface="Cabin"/>
                        </a:rPr>
                        <a:t>50</a:t>
                      </a:r>
                      <a:endParaRPr>
                        <a:latin typeface="+mn-lt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3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+mn-lt"/>
                          <a:sym typeface="Cabin"/>
                        </a:rPr>
                        <a:t>Calculation Time</a:t>
                      </a:r>
                      <a:endParaRPr sz="2000">
                        <a:latin typeface="+mn-lt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+mn-lt"/>
                          <a:sym typeface="Cabin"/>
                        </a:rPr>
                        <a:t>s</a:t>
                      </a:r>
                      <a:endParaRPr sz="2000" dirty="0">
                        <a:latin typeface="+mn-lt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+mn-lt"/>
                          <a:ea typeface="Cabin"/>
                          <a:cs typeface="Cabin"/>
                          <a:sym typeface="Cabin"/>
                        </a:rPr>
                        <a:t>-</a:t>
                      </a:r>
                      <a:endParaRPr sz="2000" dirty="0">
                        <a:latin typeface="+mn-lt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+mn-lt"/>
                          <a:ea typeface="Cabin"/>
                          <a:cs typeface="Cabin"/>
                          <a:sym typeface="Cabin"/>
                        </a:rPr>
                        <a:t>-</a:t>
                      </a:r>
                      <a:endParaRPr sz="2000" dirty="0">
                        <a:latin typeface="+mn-lt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+mn-lt"/>
                          <a:ea typeface="Cabin"/>
                          <a:cs typeface="Cabin"/>
                          <a:sym typeface="Cabin"/>
                        </a:rPr>
                        <a:t>1</a:t>
                      </a:r>
                      <a:endParaRPr sz="2000" u="none" strike="noStrike" cap="none" dirty="0">
                        <a:latin typeface="+mn-lt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7277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147FD-6DA4-477B-9A5B-A9BEA08D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Changes to Specifications</a:t>
            </a:r>
            <a:endParaRPr lang="en-US" b="1" dirty="0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1C964-C5FF-4F37-98F5-CC59190FF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4000"/>
            <a:ext cx="4724400" cy="464820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400" b="1" dirty="0"/>
              <a:t>SAM E70 - </a:t>
            </a:r>
            <a:r>
              <a:rPr lang="en-US" sz="2400" b="1" dirty="0" err="1"/>
              <a:t>IwIP</a:t>
            </a:r>
            <a:endParaRPr lang="en-US" sz="2400" b="1" dirty="0"/>
          </a:p>
          <a:p>
            <a:pPr marL="457200" lvl="1" indent="0">
              <a:buNone/>
            </a:pPr>
            <a:endParaRPr lang="en-US" sz="2400" b="1" dirty="0"/>
          </a:p>
          <a:p>
            <a:pPr marL="457200" lvl="1" indent="0">
              <a:buNone/>
            </a:pPr>
            <a:endParaRPr lang="en-US" sz="2400" b="1" dirty="0"/>
          </a:p>
          <a:p>
            <a:pPr marL="457200" lvl="1" indent="0">
              <a:buNone/>
            </a:pPr>
            <a:r>
              <a:rPr lang="en-US" sz="2400" b="1" dirty="0"/>
              <a:t>Logical Components</a:t>
            </a:r>
          </a:p>
          <a:p>
            <a:pPr marL="457200" lvl="1" indent="0">
              <a:buNone/>
            </a:pPr>
            <a:endParaRPr lang="en-US" sz="2400" b="1" dirty="0"/>
          </a:p>
          <a:p>
            <a:pPr marL="457200" lvl="1" indent="0">
              <a:buNone/>
            </a:pPr>
            <a:endParaRPr lang="en-US" sz="2400" b="1" dirty="0"/>
          </a:p>
          <a:p>
            <a:pPr marL="457200" lvl="1" indent="0">
              <a:buNone/>
            </a:pPr>
            <a:endParaRPr lang="en-US" sz="2400" b="1" dirty="0"/>
          </a:p>
          <a:p>
            <a:pPr marL="457200" lvl="1" indent="0">
              <a:buNone/>
            </a:pPr>
            <a:endParaRPr lang="en-US" sz="2400" b="1" dirty="0"/>
          </a:p>
          <a:p>
            <a:pPr marL="457200" lvl="1" indent="0">
              <a:buNone/>
            </a:pPr>
            <a:r>
              <a:rPr lang="en-US" sz="2400" b="1" dirty="0"/>
              <a:t>OCXO Oscillator</a:t>
            </a:r>
          </a:p>
          <a:p>
            <a:pPr marL="457200" lvl="1" indent="0">
              <a:buNone/>
            </a:pPr>
            <a:r>
              <a:rPr lang="en-US" sz="2000" b="1" dirty="0"/>
              <a:t>	</a:t>
            </a:r>
            <a:r>
              <a:rPr lang="en-US" sz="2000" dirty="0"/>
              <a:t>-  </a:t>
            </a:r>
            <a:r>
              <a:rPr lang="en-US" sz="2000" i="1" dirty="0"/>
              <a:t>ECOC-2522</a:t>
            </a:r>
            <a:endParaRPr lang="en-US" sz="1800" dirty="0"/>
          </a:p>
          <a:p>
            <a:pPr marL="457200" lvl="1" indent="0">
              <a:buNone/>
            </a:pPr>
            <a:endParaRPr lang="en-US" sz="2400" b="1" dirty="0"/>
          </a:p>
          <a:p>
            <a:pPr marL="457200" lvl="1" indent="0">
              <a:buNone/>
            </a:pPr>
            <a:endParaRPr lang="en-US" sz="20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9E70E-5926-4F0C-93FB-904847FD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C0AD6D-D9DC-9443-9C24-6FA73D4609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2" b="13635"/>
          <a:stretch/>
        </p:blipFill>
        <p:spPr>
          <a:xfrm>
            <a:off x="4612438" y="4585786"/>
            <a:ext cx="1580492" cy="12212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37B78A-7EF5-124C-B2C8-F551DA262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796" y="1347322"/>
            <a:ext cx="3509570" cy="2632178"/>
          </a:xfrm>
          <a:prstGeom prst="rect">
            <a:avLst/>
          </a:prstGeom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C1A7C7BF-91F4-5640-AA43-2ED22B507415}"/>
              </a:ext>
            </a:extLst>
          </p:cNvPr>
          <p:cNvCxnSpPr>
            <a:cxnSpLocks/>
          </p:cNvCxnSpPr>
          <p:nvPr/>
        </p:nvCxnSpPr>
        <p:spPr>
          <a:xfrm>
            <a:off x="990600" y="3238500"/>
            <a:ext cx="4429483" cy="381000"/>
          </a:xfrm>
          <a:prstGeom prst="bentConnector3">
            <a:avLst>
              <a:gd name="adj1" fmla="val 67951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5412A7C-A1C9-D24F-AE28-9C93AB5BE1E3}"/>
              </a:ext>
            </a:extLst>
          </p:cNvPr>
          <p:cNvSpPr/>
          <p:nvPr/>
        </p:nvSpPr>
        <p:spPr>
          <a:xfrm>
            <a:off x="8153400" y="3429000"/>
            <a:ext cx="6096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693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147FD-6DA4-477B-9A5B-A9BEA08D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Errors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9E70E-5926-4F0C-93FB-904847FD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129;p18">
                <a:extLst>
                  <a:ext uri="{FF2B5EF4-FFF2-40B4-BE49-F238E27FC236}">
                    <a16:creationId xmlns:a16="http://schemas.microsoft.com/office/drawing/2014/main" id="{A7E75584-ACB6-4451-B510-5188C1A3EA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066800"/>
                <a:ext cx="9144000" cy="53641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91425" tIns="45700" rIns="91425" bIns="45700" rtlCol="0" anchor="t" anchorCtr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rial Black"/>
                    <a:ea typeface="+mn-ea"/>
                    <a:cs typeface="Arial Black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b="1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buClr>
                    <a:schemeClr val="dk1"/>
                  </a:buClr>
                  <a:buSzPts val="2800"/>
                </a:pPr>
                <a:r>
                  <a:rPr lang="en-US" sz="2400" u="sng" dirty="0">
                    <a:solidFill>
                      <a:schemeClr val="dk1"/>
                    </a:solidFill>
                    <a:latin typeface="Arial" panose="020B0604020202020204" pitchFamily="34" charset="0"/>
                    <a:ea typeface="Cabin"/>
                    <a:cs typeface="Arial" panose="020B0604020202020204" pitchFamily="34" charset="0"/>
                    <a:sym typeface="Cabin"/>
                  </a:rPr>
                  <a:t>From last presentation:</a:t>
                </a:r>
              </a:p>
              <a:p>
                <a:pPr lvl="1">
                  <a:spcBef>
                    <a:spcPts val="0"/>
                  </a:spcBef>
                  <a:buClr>
                    <a:schemeClr val="dk1"/>
                  </a:buClr>
                  <a:buSzPts val="2800"/>
                  <a:buFont typeface="Arial"/>
                  <a:buChar char="–"/>
                </a:pPr>
                <a:r>
                  <a:rPr lang="en-US" sz="2400" dirty="0">
                    <a:solidFill>
                      <a:schemeClr val="dk1"/>
                    </a:solidFill>
                    <a:latin typeface="Arial" panose="020B0604020202020204" pitchFamily="34" charset="0"/>
                    <a:ea typeface="Cabin"/>
                    <a:cs typeface="Arial" panose="020B0604020202020204" pitchFamily="34" charset="0"/>
                    <a:sym typeface="Cabin"/>
                  </a:rPr>
                  <a:t>Rise Time Error:     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  <a:sym typeface="Cabin"/>
                          </a:rPr>
                        </m:ctrlPr>
                      </m:sSubPr>
                      <m:e>
                        <m:r>
                          <a:rPr lang="ar-AE" sz="24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  <a:sym typeface="Cabin"/>
                          </a:rPr>
                          <m:t>𝜖</m:t>
                        </m:r>
                      </m:e>
                      <m:sub>
                        <m:r>
                          <a:rPr lang="ar-AE" sz="24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  <a:sym typeface="Cabin"/>
                          </a:rPr>
                          <m:t>𝑟𝑖𝑠𝑒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  <a:sym typeface="Cabin"/>
                      </a:rPr>
                      <m:t> </m:t>
                    </m:r>
                    <m:r>
                      <a:rPr lang="ar-AE" sz="24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Cabin"/>
                      </a:rPr>
                      <m:t>≤</m:t>
                    </m:r>
                    <m:r>
                      <a:rPr lang="ar-AE" sz="240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Cabin"/>
                      </a:rPr>
                      <m:t>14</m:t>
                    </m:r>
                    <m:r>
                      <a:rPr lang="ar-AE" sz="240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Cabin"/>
                      </a:rPr>
                      <m:t>𝑛𝑠</m:t>
                    </m:r>
                  </m:oMath>
                </a14:m>
                <a:endParaRPr lang="ar-AE" sz="2400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Cabin"/>
                </a:endParaRPr>
              </a:p>
              <a:p>
                <a:pPr lvl="1">
                  <a:spcBef>
                    <a:spcPts val="0"/>
                  </a:spcBef>
                  <a:buClr>
                    <a:schemeClr val="dk1"/>
                  </a:buClr>
                  <a:buSzPts val="2800"/>
                  <a:buFont typeface="Arial"/>
                  <a:buChar char="–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Clock Resolution Error:  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ar-AE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𝜖</m:t>
                        </m:r>
                      </m:e>
                      <m:sub>
                        <m:r>
                          <a:rPr lang="ar-AE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𝑟𝑒𝑠</m:t>
                        </m:r>
                      </m:sub>
                    </m:sSub>
                    <m:r>
                      <a:rPr lang="ar-AE" sz="24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ar-A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10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𝑛𝑠</m:t>
                    </m:r>
                  </m:oMath>
                </a14:m>
                <a:endParaRPr lang="ar-AE" sz="2400" dirty="0"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lvl="1">
                  <a:spcBef>
                    <a:spcPts val="0"/>
                  </a:spcBef>
                </a:pPr>
                <a:r>
                  <a:rPr lang="en-US" sz="24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Frequency Stability (5ppb):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𝜖</m:t>
                        </m:r>
                      </m:e>
                      <m:sub>
                        <m:r>
                          <a:rPr lang="ar-AE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𝑠𝑡</m:t>
                        </m:r>
                      </m:sub>
                    </m:sSub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   </m:t>
                    </m:r>
                    <m:r>
                      <a:rPr lang="ar-AE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𝑛𝑠</m:t>
                    </m:r>
                  </m:oMath>
                </a14:m>
                <a:endParaRPr lang="en-US" sz="2400" dirty="0">
                  <a:solidFill>
                    <a:prstClr val="black"/>
                  </a:solidFill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spcBef>
                    <a:spcPts val="0"/>
                  </a:spcBef>
                </a:pPr>
                <a:r>
                  <a:rPr lang="en-US" sz="2400" u="sng" dirty="0">
                    <a:latin typeface="+mn-lt"/>
                  </a:rPr>
                  <a:t>Recently discovered:</a:t>
                </a:r>
                <a:endParaRPr lang="en-US" u="sng" dirty="0">
                  <a:latin typeface="+mn-lt"/>
                </a:endParaRPr>
              </a:p>
              <a:p>
                <a:pPr lvl="1">
                  <a:spcBef>
                    <a:spcPts val="0"/>
                  </a:spcBef>
                </a:pPr>
                <a:r>
                  <a:rPr lang="en-US" sz="2400" dirty="0"/>
                  <a:t>Switch Turn-on Time Error: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bin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bin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bin"/>
                          </a:rPr>
                          <m:t>𝑡𝑢𝑟𝑛</m:t>
                        </m:r>
                      </m:sub>
                    </m:sSub>
                    <m:r>
                      <a:rPr lang="ar-AE" sz="24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Cabin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Cabin"/>
                      </a:rPr>
                      <m:t>5</m:t>
                    </m:r>
                    <m:r>
                      <a:rPr lang="en-US" sz="24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Cabin"/>
                      </a:rPr>
                      <m:t>𝑛𝑠</m:t>
                    </m:r>
                  </m:oMath>
                </a14:m>
                <a:endParaRPr lang="en-US" sz="2400" b="0" dirty="0">
                  <a:solidFill>
                    <a:schemeClr val="dk1"/>
                  </a:solidFill>
                  <a:sym typeface="Cabin"/>
                </a:endParaRPr>
              </a:p>
              <a:p>
                <a:pPr lvl="2">
                  <a:spcBef>
                    <a:spcPts val="0"/>
                  </a:spcBef>
                </a:pPr>
                <a:r>
                  <a:rPr lang="en-US" sz="2000" b="0" i="0" dirty="0">
                    <a:solidFill>
                      <a:schemeClr val="dk1"/>
                    </a:solidFill>
                    <a:sym typeface="Cabin"/>
                  </a:rPr>
                  <a:t>Only relevant when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bin"/>
                      </a:rPr>
                      <m:t>∆</m:t>
                    </m:r>
                    <m:r>
                      <a:rPr lang="en-US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Cabin"/>
                      </a:rPr>
                      <m:t>𝑡</m:t>
                    </m:r>
                    <m:r>
                      <a:rPr lang="en-US" sz="2000" b="0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Cabin"/>
                      </a:rPr>
                      <m:t>≈</m:t>
                    </m:r>
                    <m:r>
                      <a:rPr lang="en-US" sz="20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Cabin"/>
                      </a:rPr>
                      <m:t>1</m:t>
                    </m:r>
                    <m:r>
                      <a:rPr lang="en-US" sz="20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Cabin"/>
                      </a:rPr>
                      <m:t>𝑠</m:t>
                    </m:r>
                  </m:oMath>
                </a14:m>
                <a:r>
                  <a:rPr lang="en-US" sz="2000" b="0" dirty="0">
                    <a:solidFill>
                      <a:schemeClr val="dk1"/>
                    </a:solidFill>
                    <a:sym typeface="Cabin"/>
                  </a:rPr>
                  <a:t> 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sz="2400" dirty="0">
                    <a:solidFill>
                      <a:schemeClr val="dk1"/>
                    </a:solidFill>
                    <a:sym typeface="Cabin"/>
                  </a:rPr>
                  <a:t>Logic Timing Error: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bin"/>
                          </a:rPr>
                        </m:ctrlPr>
                      </m:sSubPr>
                      <m:e>
                        <m:r>
                          <a:rPr lang="ar-AE" sz="24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bin"/>
                          </a:rPr>
                          <m:t>𝜖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bin"/>
                          </a:rPr>
                          <m:t>𝑝𝑟𝑜𝑝</m:t>
                        </m:r>
                      </m:sub>
                    </m:sSub>
                    <m:r>
                      <a:rPr lang="ar-AE" sz="24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Cabin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Cabin"/>
                      </a:rPr>
                      <m:t>4</m:t>
                    </m:r>
                    <m:r>
                      <a:rPr lang="en-US" sz="24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Cabin"/>
                      </a:rPr>
                      <m:t>𝑛𝑠</m:t>
                    </m:r>
                  </m:oMath>
                </a14:m>
                <a:endParaRPr lang="en-US" sz="2400" b="0" dirty="0">
                  <a:solidFill>
                    <a:schemeClr val="dk1"/>
                  </a:solidFill>
                  <a:sym typeface="Cabin"/>
                </a:endParaRPr>
              </a:p>
              <a:p>
                <a:pPr lvl="2">
                  <a:spcBef>
                    <a:spcPts val="0"/>
                  </a:spcBef>
                </a:pPr>
                <a:r>
                  <a:rPr lang="en-US" sz="2000" b="0" i="0" dirty="0">
                    <a:solidFill>
                      <a:schemeClr val="dk1"/>
                    </a:solidFill>
                    <a:sym typeface="Cabin"/>
                  </a:rPr>
                  <a:t>1 to 4 ns (varies part to part)</a:t>
                </a:r>
              </a:p>
              <a:p>
                <a:pPr marL="914400" lvl="2" indent="0">
                  <a:spcBef>
                    <a:spcPts val="0"/>
                  </a:spcBef>
                  <a:buNone/>
                </a:pPr>
                <a:endParaRPr lang="en-US" b="0" i="0" dirty="0">
                  <a:solidFill>
                    <a:schemeClr val="dk1"/>
                  </a:solidFill>
                  <a:sym typeface="Cabin"/>
                </a:endParaRPr>
              </a:p>
              <a:p>
                <a:pPr marL="114300" indent="0">
                  <a:spcBef>
                    <a:spcPts val="480"/>
                  </a:spcBef>
                  <a:buClr>
                    <a:schemeClr val="dk1"/>
                  </a:buClr>
                  <a:buSzPts val="2400"/>
                  <a:buFont typeface="Arial" pitchFamily="34" charset="0"/>
                  <a:buNone/>
                </a:pPr>
                <a:r>
                  <a:rPr lang="en-US" sz="3200" b="1" dirty="0">
                    <a:latin typeface="Gill Sans MT" panose="020B0502020104020203" pitchFamily="34" charset="0"/>
                  </a:rPr>
                  <a:t>Guaranteed Error:     </a:t>
                </a:r>
              </a:p>
              <a:p>
                <a:pPr marL="114300" indent="0" algn="ctr">
                  <a:spcBef>
                    <a:spcPts val="480"/>
                  </a:spcBef>
                  <a:buClr>
                    <a:schemeClr val="dk1"/>
                  </a:buClr>
                  <a:buSzPts val="240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ar-AE" sz="3200" b="1" i="1" smtClean="0">
                            <a:latin typeface="Cambria Math" panose="02040503050406030204" pitchFamily="18" charset="0"/>
                          </a:rPr>
                          <m:t>𝒕𝒐𝒕</m:t>
                        </m:r>
                      </m:sub>
                    </m:sSub>
                    <m:r>
                      <a:rPr lang="ar-AE" sz="3200" b="1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ar-AE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ar-AE" sz="3200" b="1" i="1" smtClean="0">
                            <a:latin typeface="Cambria Math" panose="02040503050406030204" pitchFamily="18" charset="0"/>
                          </a:rPr>
                          <m:t>𝒓𝒊𝒔𝒆</m:t>
                        </m:r>
                      </m:sub>
                    </m:sSub>
                    <m:r>
                      <a:rPr lang="ar-AE" sz="32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ar-AE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ar-AE" sz="3200" b="1" i="1" smtClean="0">
                            <a:latin typeface="Cambria Math" panose="02040503050406030204" pitchFamily="18" charset="0"/>
                          </a:rPr>
                          <m:t>𝒓𝒆𝒔</m:t>
                        </m:r>
                      </m:sub>
                    </m:sSub>
                    <m:r>
                      <a:rPr lang="ar-AE" sz="32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ar-AE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ar-AE" sz="3200" b="1" i="1" smtClean="0">
                            <a:latin typeface="Cambria Math" panose="02040503050406030204" pitchFamily="18" charset="0"/>
                          </a:rPr>
                          <m:t>𝒔𝒕</m:t>
                        </m:r>
                      </m:sub>
                    </m:sSub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𝒕𝒖𝒓𝒏</m:t>
                        </m:r>
                      </m:sub>
                    </m:sSub>
                  </m:oMath>
                </a14:m>
                <a:r>
                  <a:rPr lang="ar-AE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ar-AE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𝝐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𝒑𝒓𝒐𝒑</m:t>
                        </m:r>
                      </m:sub>
                    </m:sSub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8" name="Google Shape;129;p18">
                <a:extLst>
                  <a:ext uri="{FF2B5EF4-FFF2-40B4-BE49-F238E27FC236}">
                    <a16:creationId xmlns:a16="http://schemas.microsoft.com/office/drawing/2014/main" id="{A7E75584-ACB6-4451-B510-5188C1A3E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66800"/>
                <a:ext cx="9144000" cy="5364162"/>
              </a:xfrm>
              <a:prstGeom prst="rect">
                <a:avLst/>
              </a:prstGeom>
              <a:blipFill>
                <a:blip r:embed="rId2"/>
                <a:stretch>
                  <a:fillRect l="-1200" t="-14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9945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147FD-6DA4-477B-9A5B-A9BEA08D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Compare Unit -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1C964-C5FF-4F37-98F5-CC59190FF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152" y="1143000"/>
            <a:ext cx="8229600" cy="4419600"/>
          </a:xfrm>
        </p:spPr>
        <p:txBody>
          <a:bodyPr/>
          <a:lstStyle/>
          <a:p>
            <a:pPr lvl="1"/>
            <a:r>
              <a:rPr lang="en-US" dirty="0"/>
              <a:t>Basic Functionality: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9E70E-5926-4F0C-93FB-904847FD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91533" y="1804229"/>
            <a:ext cx="76174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Clock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271080" y="2632322"/>
                <a:ext cx="954107" cy="92333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Latch </a:t>
                </a:r>
              </a:p>
              <a:p>
                <a:pPr algn="ctr"/>
                <a:r>
                  <a:rPr lang="en-US" dirty="0"/>
                  <a:t>System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080" y="2632322"/>
                <a:ext cx="954107" cy="923330"/>
              </a:xfrm>
              <a:prstGeom prst="rect">
                <a:avLst/>
              </a:prstGeom>
              <a:blipFill>
                <a:blip r:embed="rId3"/>
                <a:stretch>
                  <a:fillRect l="-4375" r="-4375" b="-8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2113802" y="3965811"/>
            <a:ext cx="1287532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Calibration</a:t>
            </a:r>
          </a:p>
          <a:p>
            <a:pPr algn="ctr"/>
            <a:r>
              <a:rPr lang="en-US" dirty="0"/>
              <a:t>Latch </a:t>
            </a:r>
          </a:p>
          <a:p>
            <a:pPr algn="ctr"/>
            <a:r>
              <a:rPr lang="en-US" dirty="0"/>
              <a:t>System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69467" y="3788583"/>
            <a:ext cx="119776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Counter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69467" y="5164776"/>
            <a:ext cx="119776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Counter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98812" y="2168474"/>
            <a:ext cx="1184940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Micro-</a:t>
            </a:r>
          </a:p>
          <a:p>
            <a:r>
              <a:rPr lang="en-US" dirty="0"/>
              <a:t>Controller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13" name="Straight Arrow Connector 12"/>
          <p:cNvCxnSpPr>
            <a:stCxn id="9" idx="3"/>
          </p:cNvCxnSpPr>
          <p:nvPr/>
        </p:nvCxnSpPr>
        <p:spPr>
          <a:xfrm flipV="1">
            <a:off x="6767232" y="3973248"/>
            <a:ext cx="7317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764184" y="5377452"/>
            <a:ext cx="7317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296313" y="2876420"/>
            <a:ext cx="965127" cy="3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1280507" y="3366311"/>
            <a:ext cx="980933" cy="6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34304" y="269175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Signal 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34304" y="3204279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Signal 2</a:t>
            </a:r>
          </a:p>
        </p:txBody>
      </p:sp>
      <p:sp>
        <p:nvSpPr>
          <p:cNvPr id="27" name="Oval 26"/>
          <p:cNvSpPr/>
          <p:nvPr/>
        </p:nvSpPr>
        <p:spPr>
          <a:xfrm>
            <a:off x="1642775" y="2845885"/>
            <a:ext cx="76200" cy="6006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>
            <a:cxnSpLocks/>
          </p:cNvCxnSpPr>
          <p:nvPr/>
        </p:nvCxnSpPr>
        <p:spPr>
          <a:xfrm>
            <a:off x="1686759" y="2875919"/>
            <a:ext cx="795" cy="15515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cxnSpLocks/>
            <a:endCxn id="8" idx="1"/>
          </p:cNvCxnSpPr>
          <p:nvPr/>
        </p:nvCxnSpPr>
        <p:spPr>
          <a:xfrm>
            <a:off x="1687554" y="4427476"/>
            <a:ext cx="4262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4647346" y="2749971"/>
            <a:ext cx="685800" cy="68803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>
            <a:off x="4990246" y="2653886"/>
            <a:ext cx="0" cy="3487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4954686" y="2926420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855503" y="3193120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063660" y="3193120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>
            <a:stCxn id="41" idx="4"/>
          </p:cNvCxnSpPr>
          <p:nvPr/>
        </p:nvCxnSpPr>
        <p:spPr>
          <a:xfrm>
            <a:off x="4893603" y="3269320"/>
            <a:ext cx="0" cy="2193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101760" y="3282773"/>
            <a:ext cx="0" cy="2193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endCxn id="42" idx="1"/>
          </p:cNvCxnSpPr>
          <p:nvPr/>
        </p:nvCxnSpPr>
        <p:spPr>
          <a:xfrm>
            <a:off x="4981133" y="2964520"/>
            <a:ext cx="93686" cy="2397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6" idx="3"/>
          </p:cNvCxnSpPr>
          <p:nvPr/>
        </p:nvCxnSpPr>
        <p:spPr>
          <a:xfrm flipV="1">
            <a:off x="3853280" y="1986547"/>
            <a:ext cx="1136966" cy="2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endCxn id="35" idx="0"/>
          </p:cNvCxnSpPr>
          <p:nvPr/>
        </p:nvCxnSpPr>
        <p:spPr>
          <a:xfrm>
            <a:off x="4990246" y="1986547"/>
            <a:ext cx="0" cy="7634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7" idx="3"/>
            <a:endCxn id="35" idx="2"/>
          </p:cNvCxnSpPr>
          <p:nvPr/>
        </p:nvCxnSpPr>
        <p:spPr>
          <a:xfrm>
            <a:off x="3225187" y="3093987"/>
            <a:ext cx="142215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101760" y="3488673"/>
            <a:ext cx="0" cy="4867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9" idx="1"/>
          </p:cNvCxnSpPr>
          <p:nvPr/>
        </p:nvCxnSpPr>
        <p:spPr>
          <a:xfrm flipV="1">
            <a:off x="5101760" y="3973249"/>
            <a:ext cx="467707" cy="2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4680366" y="3576291"/>
            <a:ext cx="426472" cy="180975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>
          <a:xfrm>
            <a:off x="4788760" y="3877766"/>
            <a:ext cx="209683" cy="10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836799" y="3910112"/>
            <a:ext cx="113604" cy="17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4874551" y="3945312"/>
            <a:ext cx="38100" cy="6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4100986" y="4095739"/>
            <a:ext cx="685800" cy="68803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/>
          <p:cNvCxnSpPr/>
          <p:nvPr/>
        </p:nvCxnSpPr>
        <p:spPr>
          <a:xfrm>
            <a:off x="4443886" y="3999654"/>
            <a:ext cx="0" cy="3487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4408326" y="4272188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4309143" y="4538888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4517300" y="4538888"/>
            <a:ext cx="76200" cy="76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/>
          <p:cNvCxnSpPr>
            <a:stCxn id="88" idx="4"/>
          </p:cNvCxnSpPr>
          <p:nvPr/>
        </p:nvCxnSpPr>
        <p:spPr>
          <a:xfrm>
            <a:off x="4347243" y="4615088"/>
            <a:ext cx="0" cy="2193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555400" y="4628541"/>
            <a:ext cx="0" cy="2193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endCxn id="89" idx="1"/>
          </p:cNvCxnSpPr>
          <p:nvPr/>
        </p:nvCxnSpPr>
        <p:spPr>
          <a:xfrm>
            <a:off x="4434773" y="4310288"/>
            <a:ext cx="93686" cy="2397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4555400" y="4834441"/>
            <a:ext cx="0" cy="5062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4" name="Picture 9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4134006" y="4922059"/>
            <a:ext cx="426472" cy="180975"/>
          </a:xfrm>
          <a:prstGeom prst="rect">
            <a:avLst/>
          </a:prstGeom>
        </p:spPr>
      </p:pic>
      <p:cxnSp>
        <p:nvCxnSpPr>
          <p:cNvPr id="95" name="Straight Connector 94"/>
          <p:cNvCxnSpPr/>
          <p:nvPr/>
        </p:nvCxnSpPr>
        <p:spPr>
          <a:xfrm>
            <a:off x="4242400" y="5223534"/>
            <a:ext cx="209683" cy="10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4290439" y="5255880"/>
            <a:ext cx="113604" cy="17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4328191" y="5291080"/>
            <a:ext cx="38100" cy="6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endCxn id="10" idx="1"/>
          </p:cNvCxnSpPr>
          <p:nvPr/>
        </p:nvCxnSpPr>
        <p:spPr>
          <a:xfrm>
            <a:off x="4555400" y="5340729"/>
            <a:ext cx="1014067" cy="8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8" idx="3"/>
            <a:endCxn id="85" idx="2"/>
          </p:cNvCxnSpPr>
          <p:nvPr/>
        </p:nvCxnSpPr>
        <p:spPr>
          <a:xfrm>
            <a:off x="3401334" y="4427476"/>
            <a:ext cx="699652" cy="12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Oval 111"/>
          <p:cNvSpPr/>
          <p:nvPr/>
        </p:nvSpPr>
        <p:spPr>
          <a:xfrm>
            <a:off x="4391230" y="1957939"/>
            <a:ext cx="76200" cy="6006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/>
          <p:cNvCxnSpPr/>
          <p:nvPr/>
        </p:nvCxnSpPr>
        <p:spPr>
          <a:xfrm flipH="1" flipV="1">
            <a:off x="4429330" y="1988599"/>
            <a:ext cx="14489" cy="21095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4006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147FD-6DA4-477B-9A5B-A9BEA08D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Implementations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91C964-C5FF-4F37-98F5-CC59190FF0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1"/>
                <a:r>
                  <a:rPr lang="en-US" dirty="0"/>
                  <a:t>Design 1</a:t>
                </a:r>
              </a:p>
              <a:p>
                <a:pPr lvl="2"/>
                <a:r>
                  <a:rPr lang="en-US" b="0" i="0" dirty="0"/>
                  <a:t>Measures the time difference between the signals, no matter which signal came in first</a:t>
                </a:r>
              </a:p>
              <a:p>
                <a:pPr lvl="2"/>
                <a:r>
                  <a:rPr lang="en-US" b="0" i="0" dirty="0"/>
                  <a:t>If signal 2 before signal 1 </a:t>
                </a:r>
                <a:r>
                  <a:rPr lang="en-US" b="0" i="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=1− 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𝑚𝑒𝑎𝑠</m:t>
                        </m:r>
                      </m:sub>
                    </m:sSub>
                  </m:oMath>
                </a14:m>
                <a:endParaRPr lang="en-US" b="0" i="0" dirty="0"/>
              </a:p>
              <a:p>
                <a:pPr lvl="1"/>
                <a:r>
                  <a:rPr lang="en-US" dirty="0"/>
                  <a:t>Design 2</a:t>
                </a:r>
              </a:p>
              <a:p>
                <a:pPr lvl="2"/>
                <a:r>
                  <a:rPr lang="en-US" b="0" i="0" dirty="0"/>
                  <a:t>Measures the actual time difference between the signals, with signal 1 as the reference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91C964-C5FF-4F37-98F5-CC59190FF0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517" r="-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9E70E-5926-4F0C-93FB-904847FD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8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147FD-6DA4-477B-9A5B-A9BEA08D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9E70E-5926-4F0C-93FB-904847FD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19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EF7C7F-C880-4304-A968-F254F64DCCC3}"/>
              </a:ext>
            </a:extLst>
          </p:cNvPr>
          <p:cNvCxnSpPr>
            <a:cxnSpLocks/>
          </p:cNvCxnSpPr>
          <p:nvPr/>
        </p:nvCxnSpPr>
        <p:spPr>
          <a:xfrm flipV="1">
            <a:off x="685800" y="1371600"/>
            <a:ext cx="0" cy="18288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90CF2CF-644B-49F7-8846-93601E7AEE2B}"/>
              </a:ext>
            </a:extLst>
          </p:cNvPr>
          <p:cNvCxnSpPr>
            <a:cxnSpLocks/>
          </p:cNvCxnSpPr>
          <p:nvPr/>
        </p:nvCxnSpPr>
        <p:spPr>
          <a:xfrm flipV="1">
            <a:off x="685800" y="3810000"/>
            <a:ext cx="0" cy="20574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AE14A16-B694-498E-B9C8-05413283931A}"/>
              </a:ext>
            </a:extLst>
          </p:cNvPr>
          <p:cNvCxnSpPr>
            <a:cxnSpLocks/>
          </p:cNvCxnSpPr>
          <p:nvPr/>
        </p:nvCxnSpPr>
        <p:spPr>
          <a:xfrm>
            <a:off x="685800" y="3200400"/>
            <a:ext cx="7391400" cy="245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5927AA-EE73-44F8-A8D3-2BB665FF8AD8}"/>
              </a:ext>
            </a:extLst>
          </p:cNvPr>
          <p:cNvCxnSpPr>
            <a:cxnSpLocks/>
          </p:cNvCxnSpPr>
          <p:nvPr/>
        </p:nvCxnSpPr>
        <p:spPr>
          <a:xfrm>
            <a:off x="685800" y="5867400"/>
            <a:ext cx="73914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67B2EB6-BDA1-499E-80B3-7A9A65976F17}"/>
              </a:ext>
            </a:extLst>
          </p:cNvPr>
          <p:cNvSpPr txBox="1"/>
          <p:nvPr/>
        </p:nvSpPr>
        <p:spPr>
          <a:xfrm>
            <a:off x="5105400" y="1199913"/>
            <a:ext cx="107087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Signal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622E10-F17D-4A2B-A1EE-773FF2AE2A8B}"/>
              </a:ext>
            </a:extLst>
          </p:cNvPr>
          <p:cNvSpPr txBox="1"/>
          <p:nvPr/>
        </p:nvSpPr>
        <p:spPr>
          <a:xfrm>
            <a:off x="5105399" y="3763963"/>
            <a:ext cx="107085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Signal 2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2ADB361-1EEB-450F-985C-D9C0642C8601}"/>
              </a:ext>
            </a:extLst>
          </p:cNvPr>
          <p:cNvCxnSpPr/>
          <p:nvPr/>
        </p:nvCxnSpPr>
        <p:spPr>
          <a:xfrm>
            <a:off x="685800" y="2971800"/>
            <a:ext cx="9144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9435BEB-4EF3-4080-83C8-E9BE0F504716}"/>
              </a:ext>
            </a:extLst>
          </p:cNvPr>
          <p:cNvCxnSpPr/>
          <p:nvPr/>
        </p:nvCxnSpPr>
        <p:spPr>
          <a:xfrm flipV="1">
            <a:off x="1600200" y="1905000"/>
            <a:ext cx="0" cy="106680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F76ED92-4DA0-4760-917B-7526475A47C3}"/>
              </a:ext>
            </a:extLst>
          </p:cNvPr>
          <p:cNvCxnSpPr/>
          <p:nvPr/>
        </p:nvCxnSpPr>
        <p:spPr>
          <a:xfrm>
            <a:off x="1600200" y="1905000"/>
            <a:ext cx="9144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867B73-232E-4ED0-8368-ED5F514AEFD2}"/>
              </a:ext>
            </a:extLst>
          </p:cNvPr>
          <p:cNvCxnSpPr/>
          <p:nvPr/>
        </p:nvCxnSpPr>
        <p:spPr>
          <a:xfrm>
            <a:off x="2514600" y="1905000"/>
            <a:ext cx="0" cy="106680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1313C4B-879F-489C-AFF6-16F0C13B5768}"/>
              </a:ext>
            </a:extLst>
          </p:cNvPr>
          <p:cNvCxnSpPr/>
          <p:nvPr/>
        </p:nvCxnSpPr>
        <p:spPr>
          <a:xfrm>
            <a:off x="2514600" y="2971800"/>
            <a:ext cx="22860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7F431B0-A123-493B-909F-16228C2D2124}"/>
              </a:ext>
            </a:extLst>
          </p:cNvPr>
          <p:cNvCxnSpPr>
            <a:cxnSpLocks/>
          </p:cNvCxnSpPr>
          <p:nvPr/>
        </p:nvCxnSpPr>
        <p:spPr>
          <a:xfrm flipV="1">
            <a:off x="4800600" y="1981200"/>
            <a:ext cx="0" cy="99060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EB6680-5787-4F0C-9970-AAFBB7AF822B}"/>
              </a:ext>
            </a:extLst>
          </p:cNvPr>
          <p:cNvCxnSpPr/>
          <p:nvPr/>
        </p:nvCxnSpPr>
        <p:spPr>
          <a:xfrm>
            <a:off x="4800600" y="1981200"/>
            <a:ext cx="9144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CAD2E8-ACCF-4E52-98B6-0DA43088E62D}"/>
              </a:ext>
            </a:extLst>
          </p:cNvPr>
          <p:cNvCxnSpPr/>
          <p:nvPr/>
        </p:nvCxnSpPr>
        <p:spPr>
          <a:xfrm>
            <a:off x="5715000" y="1981200"/>
            <a:ext cx="0" cy="99060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92F0E19-9E12-4E3A-A4D2-32E9CEB36B75}"/>
              </a:ext>
            </a:extLst>
          </p:cNvPr>
          <p:cNvCxnSpPr>
            <a:cxnSpLocks/>
          </p:cNvCxnSpPr>
          <p:nvPr/>
        </p:nvCxnSpPr>
        <p:spPr>
          <a:xfrm>
            <a:off x="5715000" y="2971800"/>
            <a:ext cx="21336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956404A-5B57-4767-A790-9C01C4FD487D}"/>
              </a:ext>
            </a:extLst>
          </p:cNvPr>
          <p:cNvSpPr txBox="1"/>
          <p:nvPr/>
        </p:nvSpPr>
        <p:spPr>
          <a:xfrm>
            <a:off x="83648" y="1103412"/>
            <a:ext cx="1070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Voltage (V)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3EE88-2BF3-42BD-8857-38006B2FE474}"/>
              </a:ext>
            </a:extLst>
          </p:cNvPr>
          <p:cNvSpPr txBox="1"/>
          <p:nvPr/>
        </p:nvSpPr>
        <p:spPr>
          <a:xfrm>
            <a:off x="8077200" y="3075190"/>
            <a:ext cx="833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 (s)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9E6081-811F-4B76-837B-71E7A02BE631}"/>
              </a:ext>
            </a:extLst>
          </p:cNvPr>
          <p:cNvSpPr txBox="1"/>
          <p:nvPr/>
        </p:nvSpPr>
        <p:spPr>
          <a:xfrm>
            <a:off x="8041387" y="5653187"/>
            <a:ext cx="833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 (s)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DD63D5-4477-4FE0-8DFE-AD3A1C9757B3}"/>
              </a:ext>
            </a:extLst>
          </p:cNvPr>
          <p:cNvSpPr txBox="1"/>
          <p:nvPr/>
        </p:nvSpPr>
        <p:spPr>
          <a:xfrm>
            <a:off x="350034" y="1698475"/>
            <a:ext cx="343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7FB543F-FE22-4C61-9778-53ADD2A97822}"/>
              </a:ext>
            </a:extLst>
          </p:cNvPr>
          <p:cNvCxnSpPr>
            <a:cxnSpLocks/>
          </p:cNvCxnSpPr>
          <p:nvPr/>
        </p:nvCxnSpPr>
        <p:spPr>
          <a:xfrm>
            <a:off x="609601" y="1883141"/>
            <a:ext cx="183968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71586F2-887E-4B56-AC43-7B53CDAB9671}"/>
              </a:ext>
            </a:extLst>
          </p:cNvPr>
          <p:cNvSpPr txBox="1"/>
          <p:nvPr/>
        </p:nvSpPr>
        <p:spPr>
          <a:xfrm>
            <a:off x="357655" y="27871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E77E815-0690-4CF5-9967-07A4C0E0AE1F}"/>
              </a:ext>
            </a:extLst>
          </p:cNvPr>
          <p:cNvCxnSpPr>
            <a:cxnSpLocks/>
          </p:cNvCxnSpPr>
          <p:nvPr/>
        </p:nvCxnSpPr>
        <p:spPr>
          <a:xfrm>
            <a:off x="617221" y="2971800"/>
            <a:ext cx="167639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479264F-607A-4D0A-84AB-4C9D36D290B6}"/>
              </a:ext>
            </a:extLst>
          </p:cNvPr>
          <p:cNvSpPr txBox="1"/>
          <p:nvPr/>
        </p:nvSpPr>
        <p:spPr>
          <a:xfrm>
            <a:off x="342415" y="543774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7410395-49B9-4144-A499-726DE63284B0}"/>
              </a:ext>
            </a:extLst>
          </p:cNvPr>
          <p:cNvCxnSpPr>
            <a:cxnSpLocks/>
          </p:cNvCxnSpPr>
          <p:nvPr/>
        </p:nvCxnSpPr>
        <p:spPr>
          <a:xfrm>
            <a:off x="693419" y="5622409"/>
            <a:ext cx="44958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3833437-14C0-4BBE-A8CE-B31764D3E1B0}"/>
              </a:ext>
            </a:extLst>
          </p:cNvPr>
          <p:cNvCxnSpPr>
            <a:cxnSpLocks/>
          </p:cNvCxnSpPr>
          <p:nvPr/>
        </p:nvCxnSpPr>
        <p:spPr>
          <a:xfrm flipV="1">
            <a:off x="1143000" y="4555609"/>
            <a:ext cx="0" cy="10668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6D7E935-1542-46E0-AFD3-AB20C698EFAD}"/>
              </a:ext>
            </a:extLst>
          </p:cNvPr>
          <p:cNvCxnSpPr>
            <a:cxnSpLocks/>
          </p:cNvCxnSpPr>
          <p:nvPr/>
        </p:nvCxnSpPr>
        <p:spPr>
          <a:xfrm>
            <a:off x="1143000" y="4555609"/>
            <a:ext cx="914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CBB6222-9995-4979-BC64-AB354D5FCC08}"/>
              </a:ext>
            </a:extLst>
          </p:cNvPr>
          <p:cNvCxnSpPr>
            <a:cxnSpLocks/>
          </p:cNvCxnSpPr>
          <p:nvPr/>
        </p:nvCxnSpPr>
        <p:spPr>
          <a:xfrm>
            <a:off x="2057400" y="4555609"/>
            <a:ext cx="0" cy="10668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248F034-3E4E-4F01-9E32-3287FAEC3DCC}"/>
              </a:ext>
            </a:extLst>
          </p:cNvPr>
          <p:cNvCxnSpPr>
            <a:cxnSpLocks/>
          </p:cNvCxnSpPr>
          <p:nvPr/>
        </p:nvCxnSpPr>
        <p:spPr>
          <a:xfrm>
            <a:off x="2057400" y="5622409"/>
            <a:ext cx="2286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F31E811-2EC1-4D9E-B4D7-BEB7C7856F92}"/>
              </a:ext>
            </a:extLst>
          </p:cNvPr>
          <p:cNvCxnSpPr>
            <a:cxnSpLocks/>
          </p:cNvCxnSpPr>
          <p:nvPr/>
        </p:nvCxnSpPr>
        <p:spPr>
          <a:xfrm flipV="1">
            <a:off x="4343400" y="4631809"/>
            <a:ext cx="0" cy="990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BBBA3F8-1DED-41DD-9EB2-6C6D2F69CADD}"/>
              </a:ext>
            </a:extLst>
          </p:cNvPr>
          <p:cNvCxnSpPr>
            <a:cxnSpLocks/>
          </p:cNvCxnSpPr>
          <p:nvPr/>
        </p:nvCxnSpPr>
        <p:spPr>
          <a:xfrm>
            <a:off x="4343400" y="4631809"/>
            <a:ext cx="914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003CD85-0BA2-4528-A776-7B380672DBA4}"/>
              </a:ext>
            </a:extLst>
          </p:cNvPr>
          <p:cNvCxnSpPr>
            <a:cxnSpLocks/>
          </p:cNvCxnSpPr>
          <p:nvPr/>
        </p:nvCxnSpPr>
        <p:spPr>
          <a:xfrm>
            <a:off x="5257800" y="5622409"/>
            <a:ext cx="2590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8B72273-F445-4FAD-9959-9BC634BD2CCF}"/>
              </a:ext>
            </a:extLst>
          </p:cNvPr>
          <p:cNvSpPr txBox="1"/>
          <p:nvPr/>
        </p:nvSpPr>
        <p:spPr>
          <a:xfrm>
            <a:off x="350034" y="434908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B0E352C-C61A-4B97-8AAB-5EDCB8797D63}"/>
              </a:ext>
            </a:extLst>
          </p:cNvPr>
          <p:cNvCxnSpPr>
            <a:cxnSpLocks/>
          </p:cNvCxnSpPr>
          <p:nvPr/>
        </p:nvCxnSpPr>
        <p:spPr>
          <a:xfrm>
            <a:off x="609600" y="4533749"/>
            <a:ext cx="167639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81C6A38-00AE-41D0-8429-EDB9620052B8}"/>
              </a:ext>
            </a:extLst>
          </p:cNvPr>
          <p:cNvCxnSpPr>
            <a:cxnSpLocks/>
          </p:cNvCxnSpPr>
          <p:nvPr/>
        </p:nvCxnSpPr>
        <p:spPr>
          <a:xfrm>
            <a:off x="5265420" y="4631809"/>
            <a:ext cx="0" cy="990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43B0CA8-CEA7-4E17-AE46-27F8509BD4AF}"/>
              </a:ext>
            </a:extLst>
          </p:cNvPr>
          <p:cNvCxnSpPr>
            <a:cxnSpLocks/>
          </p:cNvCxnSpPr>
          <p:nvPr/>
        </p:nvCxnSpPr>
        <p:spPr>
          <a:xfrm>
            <a:off x="595450" y="5622409"/>
            <a:ext cx="167639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E8E1DB8-646B-4E9E-91AA-44C94C1E3B75}"/>
              </a:ext>
            </a:extLst>
          </p:cNvPr>
          <p:cNvSpPr/>
          <p:nvPr/>
        </p:nvSpPr>
        <p:spPr>
          <a:xfrm>
            <a:off x="7696200" y="2363951"/>
            <a:ext cx="76199" cy="706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7A97470-93DA-4789-83E6-DF3457CE9F52}"/>
              </a:ext>
            </a:extLst>
          </p:cNvPr>
          <p:cNvSpPr/>
          <p:nvPr/>
        </p:nvSpPr>
        <p:spPr>
          <a:xfrm>
            <a:off x="7924801" y="2366291"/>
            <a:ext cx="76199" cy="706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721CF1C-DF3C-4AE0-9F7D-FC1EAD466E02}"/>
              </a:ext>
            </a:extLst>
          </p:cNvPr>
          <p:cNvSpPr/>
          <p:nvPr/>
        </p:nvSpPr>
        <p:spPr>
          <a:xfrm>
            <a:off x="8151921" y="2363951"/>
            <a:ext cx="76199" cy="706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EA40217-804B-4D24-A923-1EA14B745A41}"/>
              </a:ext>
            </a:extLst>
          </p:cNvPr>
          <p:cNvSpPr/>
          <p:nvPr/>
        </p:nvSpPr>
        <p:spPr>
          <a:xfrm>
            <a:off x="7696200" y="5048172"/>
            <a:ext cx="76199" cy="706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2BA251B-2E5D-4645-A196-9A9F2DBD9098}"/>
              </a:ext>
            </a:extLst>
          </p:cNvPr>
          <p:cNvSpPr/>
          <p:nvPr/>
        </p:nvSpPr>
        <p:spPr>
          <a:xfrm>
            <a:off x="7924801" y="5050512"/>
            <a:ext cx="76199" cy="706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8716C6F-7570-491C-96E0-63C13A949B5A}"/>
              </a:ext>
            </a:extLst>
          </p:cNvPr>
          <p:cNvSpPr/>
          <p:nvPr/>
        </p:nvSpPr>
        <p:spPr>
          <a:xfrm>
            <a:off x="8151921" y="5048172"/>
            <a:ext cx="76199" cy="706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4B2237-F5E7-4A18-B6F4-BF416C61CF50}"/>
              </a:ext>
            </a:extLst>
          </p:cNvPr>
          <p:cNvCxnSpPr>
            <a:cxnSpLocks/>
          </p:cNvCxnSpPr>
          <p:nvPr/>
        </p:nvCxnSpPr>
        <p:spPr>
          <a:xfrm>
            <a:off x="1600200" y="2067807"/>
            <a:ext cx="0" cy="341859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5321215-B439-42AB-AE7D-92B4FF5B9B06}"/>
              </a:ext>
            </a:extLst>
          </p:cNvPr>
          <p:cNvCxnSpPr>
            <a:cxnSpLocks/>
          </p:cNvCxnSpPr>
          <p:nvPr/>
        </p:nvCxnSpPr>
        <p:spPr>
          <a:xfrm>
            <a:off x="1133856" y="2067807"/>
            <a:ext cx="0" cy="336993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4B484BD-10EB-4867-A51B-9F4EB9605F6E}"/>
                  </a:ext>
                </a:extLst>
              </p:cNvPr>
              <p:cNvSpPr txBox="1"/>
              <p:nvPr/>
            </p:nvSpPr>
            <p:spPr>
              <a:xfrm>
                <a:off x="1725478" y="3197047"/>
                <a:ext cx="8408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𝑚𝑒𝑎𝑠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4B484BD-10EB-4867-A51B-9F4EB9605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478" y="3197047"/>
                <a:ext cx="840871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/>
          <p:cNvCxnSpPr/>
          <p:nvPr/>
        </p:nvCxnSpPr>
        <p:spPr>
          <a:xfrm flipH="1">
            <a:off x="1610367" y="3368337"/>
            <a:ext cx="21343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918209" y="3368589"/>
            <a:ext cx="224791" cy="585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2350701" y="1184141"/>
                <a:ext cx="2285981" cy="39074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𝑜𝑢𝑡𝑝𝑢𝑡</m:t>
                        </m:r>
                      </m:sub>
                    </m:sSub>
                  </m:oMath>
                </a14:m>
                <a:r>
                  <a:rPr lang="en-US" dirty="0"/>
                  <a:t> = 1 -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𝑚𝑒𝑎𝑠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701" y="1184141"/>
                <a:ext cx="2285981" cy="390748"/>
              </a:xfrm>
              <a:prstGeom prst="rect">
                <a:avLst/>
              </a:prstGeom>
              <a:blipFill>
                <a:blip r:embed="rId3"/>
                <a:stretch>
                  <a:fillRect t="-441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E939349-8B79-4BC2-A488-4A26456C971D}"/>
              </a:ext>
            </a:extLst>
          </p:cNvPr>
          <p:cNvCxnSpPr>
            <a:cxnSpLocks/>
          </p:cNvCxnSpPr>
          <p:nvPr/>
        </p:nvCxnSpPr>
        <p:spPr>
          <a:xfrm>
            <a:off x="1600200" y="2067807"/>
            <a:ext cx="0" cy="341859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F349AE0-1A98-43C1-830C-5F97AE3ADE66}"/>
              </a:ext>
            </a:extLst>
          </p:cNvPr>
          <p:cNvCxnSpPr>
            <a:cxnSpLocks/>
          </p:cNvCxnSpPr>
          <p:nvPr/>
        </p:nvCxnSpPr>
        <p:spPr>
          <a:xfrm>
            <a:off x="4343400" y="2067807"/>
            <a:ext cx="0" cy="336993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EFF5228-7A7F-4882-83C1-4BDE7D78DB4F}"/>
                  </a:ext>
                </a:extLst>
              </p:cNvPr>
              <p:cNvSpPr txBox="1"/>
              <p:nvPr/>
            </p:nvSpPr>
            <p:spPr>
              <a:xfrm>
                <a:off x="2667922" y="3934234"/>
                <a:ext cx="965264" cy="357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𝑜𝑢𝑡𝑝𝑢𝑡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EFF5228-7A7F-4882-83C1-4BDE7D78D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922" y="3934234"/>
                <a:ext cx="965264" cy="357534"/>
              </a:xfrm>
              <a:prstGeom prst="rect">
                <a:avLst/>
              </a:prstGeom>
              <a:blipFill>
                <a:blip r:embed="rId4"/>
                <a:stretch>
                  <a:fillRect b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5421D45-77B2-4FB2-B83B-883F0DFE7A72}"/>
              </a:ext>
            </a:extLst>
          </p:cNvPr>
          <p:cNvCxnSpPr>
            <a:cxnSpLocks/>
          </p:cNvCxnSpPr>
          <p:nvPr/>
        </p:nvCxnSpPr>
        <p:spPr>
          <a:xfrm>
            <a:off x="1600200" y="3971586"/>
            <a:ext cx="2737186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83357D1-DB45-435A-926B-5A018506B979}"/>
              </a:ext>
            </a:extLst>
          </p:cNvPr>
          <p:cNvSpPr txBox="1"/>
          <p:nvPr/>
        </p:nvSpPr>
        <p:spPr>
          <a:xfrm>
            <a:off x="83648" y="3498508"/>
            <a:ext cx="1070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Voltage (V)</a:t>
            </a:r>
          </a:p>
        </p:txBody>
      </p:sp>
    </p:spTree>
    <p:extLst>
      <p:ext uri="{BB962C8B-B14F-4D97-AF65-F5344CB8AC3E}">
        <p14:creationId xmlns:p14="http://schemas.microsoft.com/office/powerpoint/2010/main" val="1702394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147FD-6DA4-477B-9A5B-A9BEA08D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Lockheed Time Unit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1C964-C5FF-4F37-98F5-CC59190FF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Chris </a:t>
            </a:r>
            <a:r>
              <a:rPr lang="en-US" dirty="0" err="1"/>
              <a:t>Tota</a:t>
            </a:r>
            <a:r>
              <a:rPr lang="en-US" dirty="0"/>
              <a:t> (Logistics manager)</a:t>
            </a:r>
          </a:p>
          <a:p>
            <a:pPr lvl="1"/>
            <a:r>
              <a:rPr lang="en-US" dirty="0"/>
              <a:t>Connor </a:t>
            </a:r>
            <a:r>
              <a:rPr lang="en-US" dirty="0" err="1"/>
              <a:t>Granaas</a:t>
            </a:r>
            <a:r>
              <a:rPr lang="en-US" dirty="0"/>
              <a:t> (Design manager)</a:t>
            </a:r>
          </a:p>
          <a:p>
            <a:pPr lvl="1"/>
            <a:r>
              <a:rPr lang="en-US" dirty="0"/>
              <a:t>Rodney Rodriguez (Project manager)</a:t>
            </a:r>
          </a:p>
          <a:p>
            <a:pPr lvl="1"/>
            <a:r>
              <a:rPr lang="en-US" dirty="0"/>
              <a:t>Nate Kilmer (Communications / Finance manager)</a:t>
            </a:r>
          </a:p>
          <a:p>
            <a:pPr lvl="1"/>
            <a:r>
              <a:rPr lang="en-US" dirty="0"/>
              <a:t>Jacob Doyle (Test manager)</a:t>
            </a:r>
          </a:p>
          <a:p>
            <a:pPr lvl="1"/>
            <a:r>
              <a:rPr lang="en-US" dirty="0"/>
              <a:t>Customer: Rhett Rodewald (Lockheed Martin)</a:t>
            </a:r>
          </a:p>
          <a:p>
            <a:pPr lvl="1"/>
            <a:r>
              <a:rPr lang="en-US" dirty="0"/>
              <a:t>Faculty Advisor: Dr. </a:t>
            </a:r>
            <a:r>
              <a:rPr lang="en-US" dirty="0" err="1"/>
              <a:t>Byeong</a:t>
            </a:r>
            <a:r>
              <a:rPr lang="en-US" dirty="0"/>
              <a:t> Lee</a:t>
            </a:r>
          </a:p>
          <a:p>
            <a:pPr lvl="1"/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9E70E-5926-4F0C-93FB-904847FD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715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147FD-6DA4-477B-9A5B-A9BEA08D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9E70E-5926-4F0C-93FB-904847FD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20</a:t>
            </a:fld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CEF7C7F-C880-4304-A968-F254F64DCCC3}"/>
              </a:ext>
            </a:extLst>
          </p:cNvPr>
          <p:cNvCxnSpPr>
            <a:cxnSpLocks/>
          </p:cNvCxnSpPr>
          <p:nvPr/>
        </p:nvCxnSpPr>
        <p:spPr>
          <a:xfrm flipV="1">
            <a:off x="685800" y="1371600"/>
            <a:ext cx="0" cy="18288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90CF2CF-644B-49F7-8846-93601E7AEE2B}"/>
              </a:ext>
            </a:extLst>
          </p:cNvPr>
          <p:cNvCxnSpPr>
            <a:cxnSpLocks/>
          </p:cNvCxnSpPr>
          <p:nvPr/>
        </p:nvCxnSpPr>
        <p:spPr>
          <a:xfrm flipV="1">
            <a:off x="685800" y="3810000"/>
            <a:ext cx="0" cy="20574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AE14A16-B694-498E-B9C8-05413283931A}"/>
              </a:ext>
            </a:extLst>
          </p:cNvPr>
          <p:cNvCxnSpPr>
            <a:cxnSpLocks/>
          </p:cNvCxnSpPr>
          <p:nvPr/>
        </p:nvCxnSpPr>
        <p:spPr>
          <a:xfrm>
            <a:off x="685800" y="3200400"/>
            <a:ext cx="7391400" cy="245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25927AA-EE73-44F8-A8D3-2BB665FF8AD8}"/>
              </a:ext>
            </a:extLst>
          </p:cNvPr>
          <p:cNvCxnSpPr>
            <a:cxnSpLocks/>
          </p:cNvCxnSpPr>
          <p:nvPr/>
        </p:nvCxnSpPr>
        <p:spPr>
          <a:xfrm>
            <a:off x="685800" y="5867400"/>
            <a:ext cx="73914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67B2EB6-BDA1-499E-80B3-7A9A65976F17}"/>
              </a:ext>
            </a:extLst>
          </p:cNvPr>
          <p:cNvSpPr txBox="1"/>
          <p:nvPr/>
        </p:nvSpPr>
        <p:spPr>
          <a:xfrm>
            <a:off x="5105400" y="1199913"/>
            <a:ext cx="107087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Signal 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A622E10-F17D-4A2B-A1EE-773FF2AE2A8B}"/>
              </a:ext>
            </a:extLst>
          </p:cNvPr>
          <p:cNvSpPr txBox="1"/>
          <p:nvPr/>
        </p:nvSpPr>
        <p:spPr>
          <a:xfrm>
            <a:off x="5105400" y="3763963"/>
            <a:ext cx="10668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Signal 2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2ADB361-1EEB-450F-985C-D9C0642C8601}"/>
              </a:ext>
            </a:extLst>
          </p:cNvPr>
          <p:cNvCxnSpPr/>
          <p:nvPr/>
        </p:nvCxnSpPr>
        <p:spPr>
          <a:xfrm>
            <a:off x="685800" y="2971800"/>
            <a:ext cx="9144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9435BEB-4EF3-4080-83C8-E9BE0F504716}"/>
              </a:ext>
            </a:extLst>
          </p:cNvPr>
          <p:cNvCxnSpPr/>
          <p:nvPr/>
        </p:nvCxnSpPr>
        <p:spPr>
          <a:xfrm flipV="1">
            <a:off x="1600200" y="1905000"/>
            <a:ext cx="0" cy="106680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F76ED92-4DA0-4760-917B-7526475A47C3}"/>
              </a:ext>
            </a:extLst>
          </p:cNvPr>
          <p:cNvCxnSpPr/>
          <p:nvPr/>
        </p:nvCxnSpPr>
        <p:spPr>
          <a:xfrm>
            <a:off x="1600200" y="1905000"/>
            <a:ext cx="9144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8867B73-232E-4ED0-8368-ED5F514AEFD2}"/>
              </a:ext>
            </a:extLst>
          </p:cNvPr>
          <p:cNvCxnSpPr/>
          <p:nvPr/>
        </p:nvCxnSpPr>
        <p:spPr>
          <a:xfrm>
            <a:off x="2514600" y="1905000"/>
            <a:ext cx="0" cy="106680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1313C4B-879F-489C-AFF6-16F0C13B5768}"/>
              </a:ext>
            </a:extLst>
          </p:cNvPr>
          <p:cNvCxnSpPr/>
          <p:nvPr/>
        </p:nvCxnSpPr>
        <p:spPr>
          <a:xfrm>
            <a:off x="2514600" y="2971800"/>
            <a:ext cx="22860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7F431B0-A123-493B-909F-16228C2D2124}"/>
              </a:ext>
            </a:extLst>
          </p:cNvPr>
          <p:cNvCxnSpPr>
            <a:cxnSpLocks/>
          </p:cNvCxnSpPr>
          <p:nvPr/>
        </p:nvCxnSpPr>
        <p:spPr>
          <a:xfrm flipV="1">
            <a:off x="4800600" y="1981200"/>
            <a:ext cx="0" cy="99060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AEB6680-5787-4F0C-9970-AAFBB7AF822B}"/>
              </a:ext>
            </a:extLst>
          </p:cNvPr>
          <p:cNvCxnSpPr/>
          <p:nvPr/>
        </p:nvCxnSpPr>
        <p:spPr>
          <a:xfrm>
            <a:off x="4800600" y="1981200"/>
            <a:ext cx="9144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7CAD2E8-ACCF-4E52-98B6-0DA43088E62D}"/>
              </a:ext>
            </a:extLst>
          </p:cNvPr>
          <p:cNvCxnSpPr/>
          <p:nvPr/>
        </p:nvCxnSpPr>
        <p:spPr>
          <a:xfrm>
            <a:off x="5715000" y="1981200"/>
            <a:ext cx="0" cy="99060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92F0E19-9E12-4E3A-A4D2-32E9CEB36B75}"/>
              </a:ext>
            </a:extLst>
          </p:cNvPr>
          <p:cNvCxnSpPr>
            <a:cxnSpLocks/>
          </p:cNvCxnSpPr>
          <p:nvPr/>
        </p:nvCxnSpPr>
        <p:spPr>
          <a:xfrm>
            <a:off x="5715000" y="2971800"/>
            <a:ext cx="21336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E563EE88-2BF3-42BD-8857-38006B2FE474}"/>
              </a:ext>
            </a:extLst>
          </p:cNvPr>
          <p:cNvSpPr txBox="1"/>
          <p:nvPr/>
        </p:nvSpPr>
        <p:spPr>
          <a:xfrm>
            <a:off x="8077200" y="3075190"/>
            <a:ext cx="833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 (s)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C9E6081-811F-4B76-837B-71E7A02BE631}"/>
              </a:ext>
            </a:extLst>
          </p:cNvPr>
          <p:cNvSpPr txBox="1"/>
          <p:nvPr/>
        </p:nvSpPr>
        <p:spPr>
          <a:xfrm>
            <a:off x="8041387" y="5653187"/>
            <a:ext cx="833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 (s)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8DD63D5-4477-4FE0-8DFE-AD3A1C9757B3}"/>
              </a:ext>
            </a:extLst>
          </p:cNvPr>
          <p:cNvSpPr txBox="1"/>
          <p:nvPr/>
        </p:nvSpPr>
        <p:spPr>
          <a:xfrm>
            <a:off x="350034" y="1698475"/>
            <a:ext cx="343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7FB543F-FE22-4C61-9778-53ADD2A97822}"/>
              </a:ext>
            </a:extLst>
          </p:cNvPr>
          <p:cNvCxnSpPr>
            <a:cxnSpLocks/>
          </p:cNvCxnSpPr>
          <p:nvPr/>
        </p:nvCxnSpPr>
        <p:spPr>
          <a:xfrm>
            <a:off x="609601" y="1883141"/>
            <a:ext cx="183968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571586F2-887E-4B56-AC43-7B53CDAB9671}"/>
              </a:ext>
            </a:extLst>
          </p:cNvPr>
          <p:cNvSpPr txBox="1"/>
          <p:nvPr/>
        </p:nvSpPr>
        <p:spPr>
          <a:xfrm>
            <a:off x="357655" y="27871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E77E815-0690-4CF5-9967-07A4C0E0AE1F}"/>
              </a:ext>
            </a:extLst>
          </p:cNvPr>
          <p:cNvCxnSpPr>
            <a:cxnSpLocks/>
          </p:cNvCxnSpPr>
          <p:nvPr/>
        </p:nvCxnSpPr>
        <p:spPr>
          <a:xfrm>
            <a:off x="617221" y="2971800"/>
            <a:ext cx="167639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1479264F-607A-4D0A-84AB-4C9D36D290B6}"/>
              </a:ext>
            </a:extLst>
          </p:cNvPr>
          <p:cNvSpPr txBox="1"/>
          <p:nvPr/>
        </p:nvSpPr>
        <p:spPr>
          <a:xfrm>
            <a:off x="342415" y="543774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7410395-49B9-4144-A499-726DE63284B0}"/>
              </a:ext>
            </a:extLst>
          </p:cNvPr>
          <p:cNvCxnSpPr>
            <a:cxnSpLocks/>
          </p:cNvCxnSpPr>
          <p:nvPr/>
        </p:nvCxnSpPr>
        <p:spPr>
          <a:xfrm>
            <a:off x="693419" y="5622409"/>
            <a:ext cx="44958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3833437-14C0-4BBE-A8CE-B31764D3E1B0}"/>
              </a:ext>
            </a:extLst>
          </p:cNvPr>
          <p:cNvCxnSpPr>
            <a:cxnSpLocks/>
          </p:cNvCxnSpPr>
          <p:nvPr/>
        </p:nvCxnSpPr>
        <p:spPr>
          <a:xfrm flipV="1">
            <a:off x="1143000" y="4555609"/>
            <a:ext cx="0" cy="10668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6D7E935-1542-46E0-AFD3-AB20C698EFAD}"/>
              </a:ext>
            </a:extLst>
          </p:cNvPr>
          <p:cNvCxnSpPr>
            <a:cxnSpLocks/>
          </p:cNvCxnSpPr>
          <p:nvPr/>
        </p:nvCxnSpPr>
        <p:spPr>
          <a:xfrm>
            <a:off x="1143000" y="4555609"/>
            <a:ext cx="914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CBB6222-9995-4979-BC64-AB354D5FCC08}"/>
              </a:ext>
            </a:extLst>
          </p:cNvPr>
          <p:cNvCxnSpPr>
            <a:cxnSpLocks/>
          </p:cNvCxnSpPr>
          <p:nvPr/>
        </p:nvCxnSpPr>
        <p:spPr>
          <a:xfrm>
            <a:off x="2057400" y="4555609"/>
            <a:ext cx="0" cy="10668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5248F034-3E4E-4F01-9E32-3287FAEC3DCC}"/>
              </a:ext>
            </a:extLst>
          </p:cNvPr>
          <p:cNvCxnSpPr>
            <a:cxnSpLocks/>
          </p:cNvCxnSpPr>
          <p:nvPr/>
        </p:nvCxnSpPr>
        <p:spPr>
          <a:xfrm>
            <a:off x="2057400" y="5622409"/>
            <a:ext cx="2286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F31E811-2EC1-4D9E-B4D7-BEB7C7856F92}"/>
              </a:ext>
            </a:extLst>
          </p:cNvPr>
          <p:cNvCxnSpPr>
            <a:cxnSpLocks/>
          </p:cNvCxnSpPr>
          <p:nvPr/>
        </p:nvCxnSpPr>
        <p:spPr>
          <a:xfrm flipV="1">
            <a:off x="4343400" y="4631809"/>
            <a:ext cx="0" cy="990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BBBBA3F8-1DED-41DD-9EB2-6C6D2F69CADD}"/>
              </a:ext>
            </a:extLst>
          </p:cNvPr>
          <p:cNvCxnSpPr>
            <a:cxnSpLocks/>
          </p:cNvCxnSpPr>
          <p:nvPr/>
        </p:nvCxnSpPr>
        <p:spPr>
          <a:xfrm>
            <a:off x="4343400" y="4631809"/>
            <a:ext cx="914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003CD85-0BA2-4528-A776-7B380672DBA4}"/>
              </a:ext>
            </a:extLst>
          </p:cNvPr>
          <p:cNvCxnSpPr>
            <a:cxnSpLocks/>
          </p:cNvCxnSpPr>
          <p:nvPr/>
        </p:nvCxnSpPr>
        <p:spPr>
          <a:xfrm>
            <a:off x="5257800" y="5622409"/>
            <a:ext cx="2590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58B72273-F445-4FAD-9959-9BC634BD2CCF}"/>
              </a:ext>
            </a:extLst>
          </p:cNvPr>
          <p:cNvSpPr txBox="1"/>
          <p:nvPr/>
        </p:nvSpPr>
        <p:spPr>
          <a:xfrm>
            <a:off x="350034" y="434908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B0E352C-C61A-4B97-8AAB-5EDCB8797D63}"/>
              </a:ext>
            </a:extLst>
          </p:cNvPr>
          <p:cNvCxnSpPr>
            <a:cxnSpLocks/>
          </p:cNvCxnSpPr>
          <p:nvPr/>
        </p:nvCxnSpPr>
        <p:spPr>
          <a:xfrm>
            <a:off x="609600" y="4533749"/>
            <a:ext cx="167639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81C6A38-00AE-41D0-8429-EDB9620052B8}"/>
              </a:ext>
            </a:extLst>
          </p:cNvPr>
          <p:cNvCxnSpPr>
            <a:cxnSpLocks/>
          </p:cNvCxnSpPr>
          <p:nvPr/>
        </p:nvCxnSpPr>
        <p:spPr>
          <a:xfrm>
            <a:off x="5265420" y="4631809"/>
            <a:ext cx="0" cy="990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43B0CA8-CEA7-4E17-AE46-27F8509BD4AF}"/>
              </a:ext>
            </a:extLst>
          </p:cNvPr>
          <p:cNvCxnSpPr>
            <a:cxnSpLocks/>
          </p:cNvCxnSpPr>
          <p:nvPr/>
        </p:nvCxnSpPr>
        <p:spPr>
          <a:xfrm>
            <a:off x="595450" y="5622409"/>
            <a:ext cx="167639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1E8E1DB8-646B-4E9E-91AA-44C94C1E3B75}"/>
              </a:ext>
            </a:extLst>
          </p:cNvPr>
          <p:cNvSpPr/>
          <p:nvPr/>
        </p:nvSpPr>
        <p:spPr>
          <a:xfrm>
            <a:off x="7696200" y="2363951"/>
            <a:ext cx="76199" cy="706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E7A97470-93DA-4789-83E6-DF3457CE9F52}"/>
              </a:ext>
            </a:extLst>
          </p:cNvPr>
          <p:cNvSpPr/>
          <p:nvPr/>
        </p:nvSpPr>
        <p:spPr>
          <a:xfrm>
            <a:off x="7924801" y="2366291"/>
            <a:ext cx="76199" cy="706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721CF1C-DF3C-4AE0-9F7D-FC1EAD466E02}"/>
              </a:ext>
            </a:extLst>
          </p:cNvPr>
          <p:cNvSpPr/>
          <p:nvPr/>
        </p:nvSpPr>
        <p:spPr>
          <a:xfrm>
            <a:off x="8151921" y="2363951"/>
            <a:ext cx="76199" cy="706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EA40217-804B-4D24-A923-1EA14B745A41}"/>
              </a:ext>
            </a:extLst>
          </p:cNvPr>
          <p:cNvSpPr/>
          <p:nvPr/>
        </p:nvSpPr>
        <p:spPr>
          <a:xfrm>
            <a:off x="7696200" y="5048172"/>
            <a:ext cx="76199" cy="706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C2BA251B-2E5D-4645-A196-9A9F2DBD9098}"/>
              </a:ext>
            </a:extLst>
          </p:cNvPr>
          <p:cNvSpPr/>
          <p:nvPr/>
        </p:nvSpPr>
        <p:spPr>
          <a:xfrm>
            <a:off x="7924801" y="5050512"/>
            <a:ext cx="76199" cy="706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A8716C6F-7570-491C-96E0-63C13A949B5A}"/>
              </a:ext>
            </a:extLst>
          </p:cNvPr>
          <p:cNvSpPr/>
          <p:nvPr/>
        </p:nvSpPr>
        <p:spPr>
          <a:xfrm>
            <a:off x="8151921" y="5048172"/>
            <a:ext cx="76199" cy="706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44B2237-F5E7-4A18-B6F4-BF416C61CF50}"/>
              </a:ext>
            </a:extLst>
          </p:cNvPr>
          <p:cNvCxnSpPr>
            <a:cxnSpLocks/>
          </p:cNvCxnSpPr>
          <p:nvPr/>
        </p:nvCxnSpPr>
        <p:spPr>
          <a:xfrm>
            <a:off x="1600200" y="2067807"/>
            <a:ext cx="0" cy="341859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5321215-B439-42AB-AE7D-92B4FF5B9B06}"/>
              </a:ext>
            </a:extLst>
          </p:cNvPr>
          <p:cNvCxnSpPr>
            <a:cxnSpLocks/>
          </p:cNvCxnSpPr>
          <p:nvPr/>
        </p:nvCxnSpPr>
        <p:spPr>
          <a:xfrm>
            <a:off x="4343400" y="2067807"/>
            <a:ext cx="0" cy="336993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4B484BD-10EB-4867-A51B-9F4EB9605F6E}"/>
                  </a:ext>
                </a:extLst>
              </p:cNvPr>
              <p:cNvSpPr txBox="1"/>
              <p:nvPr/>
            </p:nvSpPr>
            <p:spPr>
              <a:xfrm>
                <a:off x="2701094" y="3633032"/>
                <a:ext cx="8408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∆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𝑡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𝑚𝑒𝑎𝑠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4B484BD-10EB-4867-A51B-9F4EB9605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094" y="3633032"/>
                <a:ext cx="840871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38250B3-6102-4041-B243-714559C276D6}"/>
              </a:ext>
            </a:extLst>
          </p:cNvPr>
          <p:cNvCxnSpPr>
            <a:cxnSpLocks/>
          </p:cNvCxnSpPr>
          <p:nvPr/>
        </p:nvCxnSpPr>
        <p:spPr>
          <a:xfrm>
            <a:off x="1606214" y="3687763"/>
            <a:ext cx="2737186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2374088" y="1193525"/>
                <a:ext cx="1905000" cy="39074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𝑜𝑢𝑡𝑝𝑢𝑡</m:t>
                        </m:r>
                      </m:sub>
                    </m:sSub>
                  </m:oMath>
                </a14:m>
                <a:r>
                  <a:rPr lang="en-US" dirty="0"/>
                  <a:t> =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𝑚𝑒𝑎𝑠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088" y="1193525"/>
                <a:ext cx="1905000" cy="390748"/>
              </a:xfrm>
              <a:prstGeom prst="rect">
                <a:avLst/>
              </a:prstGeom>
              <a:blipFill>
                <a:blip r:embed="rId3"/>
                <a:stretch>
                  <a:fillRect t="-588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B9DE0E8F-7BC9-4E2E-939D-13502FCC1B13}"/>
              </a:ext>
            </a:extLst>
          </p:cNvPr>
          <p:cNvSpPr txBox="1"/>
          <p:nvPr/>
        </p:nvSpPr>
        <p:spPr>
          <a:xfrm>
            <a:off x="83648" y="1103412"/>
            <a:ext cx="1070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Voltage (V)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8922F9E-B15B-4086-AE7E-E37AA71DFCDD}"/>
              </a:ext>
            </a:extLst>
          </p:cNvPr>
          <p:cNvSpPr txBox="1"/>
          <p:nvPr/>
        </p:nvSpPr>
        <p:spPr>
          <a:xfrm>
            <a:off x="83648" y="3498508"/>
            <a:ext cx="1070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Voltage (V)</a:t>
            </a:r>
          </a:p>
        </p:txBody>
      </p:sp>
    </p:spTree>
    <p:extLst>
      <p:ext uri="{BB962C8B-B14F-4D97-AF65-F5344CB8AC3E}">
        <p14:creationId xmlns:p14="http://schemas.microsoft.com/office/powerpoint/2010/main" val="984408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18147FD-6DA4-477B-9A5B-A9BEA08D701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74638"/>
                <a:ext cx="10134600" cy="1143000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  <a:sym typeface="Wingdings" panose="05000000000000000000" pitchFamily="2" charset="2"/>
                  </a:rPr>
                  <a:t>Design 1 -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𝑡</m:t>
                    </m:r>
                  </m:oMath>
                </a14:m>
                <a:r>
                  <a:rPr lang="en-US" dirty="0"/>
                  <a:t> Measurement Circuit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18147FD-6DA4-477B-9A5B-A9BEA08D70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74638"/>
                <a:ext cx="10134600" cy="1143000"/>
              </a:xfrm>
              <a:blipFill rotWithShape="0">
                <a:blip r:embed="rId2"/>
                <a:stretch>
                  <a:fillRect l="-2105" b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9E70E-5926-4F0C-93FB-904847FD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C9894C-97BE-4379-9020-8359F172F7AD}"/>
              </a:ext>
            </a:extLst>
          </p:cNvPr>
          <p:cNvSpPr txBox="1"/>
          <p:nvPr/>
        </p:nvSpPr>
        <p:spPr>
          <a:xfrm>
            <a:off x="2504244" y="5560951"/>
            <a:ext cx="1537600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Delay = 10ns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EFC017-0917-4723-9BEF-F4DD8403A0BF}"/>
              </a:ext>
            </a:extLst>
          </p:cNvPr>
          <p:cNvSpPr txBox="1"/>
          <p:nvPr/>
        </p:nvSpPr>
        <p:spPr>
          <a:xfrm>
            <a:off x="4585153" y="5554935"/>
            <a:ext cx="2815835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FEP = Falling Edge Pulse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8E7A72-A260-4654-B0E3-7035104B6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78" y="1167346"/>
            <a:ext cx="7996843" cy="438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08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147FD-6DA4-477B-9A5B-A9BEA08D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0134600" cy="1143000"/>
          </a:xfrm>
        </p:spPr>
        <p:txBody>
          <a:bodyPr>
            <a:normAutofit/>
          </a:bodyPr>
          <a:lstStyle/>
          <a:p>
            <a:r>
              <a:rPr lang="en-US" dirty="0">
                <a:ea typeface="Cambria Math" panose="02040503050406030204" pitchFamily="18" charset="0"/>
                <a:sym typeface="Wingdings" panose="05000000000000000000" pitchFamily="2" charset="2"/>
              </a:rPr>
              <a:t>Design 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9E70E-5926-4F0C-93FB-904847FD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22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B20D2FA-C535-4467-BCD8-C7713EFAE753}"/>
              </a:ext>
            </a:extLst>
          </p:cNvPr>
          <p:cNvCxnSpPr>
            <a:cxnSpLocks/>
          </p:cNvCxnSpPr>
          <p:nvPr/>
        </p:nvCxnSpPr>
        <p:spPr>
          <a:xfrm flipH="1" flipV="1">
            <a:off x="420210" y="2381894"/>
            <a:ext cx="7619" cy="99235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D4BEE1F-66CD-4C5A-9A06-71412FD04752}"/>
              </a:ext>
            </a:extLst>
          </p:cNvPr>
          <p:cNvCxnSpPr>
            <a:cxnSpLocks/>
          </p:cNvCxnSpPr>
          <p:nvPr/>
        </p:nvCxnSpPr>
        <p:spPr>
          <a:xfrm>
            <a:off x="420209" y="3383314"/>
            <a:ext cx="617220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CB9A5CC-9A94-41DF-9B1F-5FBD19D01554}"/>
              </a:ext>
            </a:extLst>
          </p:cNvPr>
          <p:cNvSpPr txBox="1"/>
          <p:nvPr/>
        </p:nvSpPr>
        <p:spPr>
          <a:xfrm>
            <a:off x="6781065" y="2789072"/>
            <a:ext cx="1075430" cy="36933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Signal 1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0826621-1AB3-4C24-BCBD-E877425FAD17}"/>
              </a:ext>
            </a:extLst>
          </p:cNvPr>
          <p:cNvCxnSpPr/>
          <p:nvPr/>
        </p:nvCxnSpPr>
        <p:spPr>
          <a:xfrm>
            <a:off x="449062" y="3296294"/>
            <a:ext cx="914400" cy="0"/>
          </a:xfrm>
          <a:prstGeom prst="line">
            <a:avLst/>
          </a:prstGeom>
          <a:ln w="635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769E05-7681-42B1-9108-93EFC8ED25B5}"/>
              </a:ext>
            </a:extLst>
          </p:cNvPr>
          <p:cNvCxnSpPr>
            <a:cxnSpLocks/>
          </p:cNvCxnSpPr>
          <p:nvPr/>
        </p:nvCxnSpPr>
        <p:spPr>
          <a:xfrm flipV="1">
            <a:off x="1363462" y="2651183"/>
            <a:ext cx="0" cy="645111"/>
          </a:xfrm>
          <a:prstGeom prst="line">
            <a:avLst/>
          </a:prstGeom>
          <a:ln w="635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8BFD4A-3D61-48AA-88D5-D2A7B768F78F}"/>
              </a:ext>
            </a:extLst>
          </p:cNvPr>
          <p:cNvCxnSpPr>
            <a:cxnSpLocks/>
          </p:cNvCxnSpPr>
          <p:nvPr/>
        </p:nvCxnSpPr>
        <p:spPr>
          <a:xfrm>
            <a:off x="1363462" y="2651183"/>
            <a:ext cx="885548" cy="0"/>
          </a:xfrm>
          <a:prstGeom prst="line">
            <a:avLst/>
          </a:prstGeom>
          <a:ln w="635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90C8B58-645C-4997-ADCE-DA0D65A6E452}"/>
              </a:ext>
            </a:extLst>
          </p:cNvPr>
          <p:cNvCxnSpPr>
            <a:cxnSpLocks/>
          </p:cNvCxnSpPr>
          <p:nvPr/>
        </p:nvCxnSpPr>
        <p:spPr>
          <a:xfrm>
            <a:off x="2249010" y="2651183"/>
            <a:ext cx="0" cy="645111"/>
          </a:xfrm>
          <a:prstGeom prst="line">
            <a:avLst/>
          </a:prstGeom>
          <a:ln w="635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424DB2A-7C6C-44D2-B698-45978B8F81C5}"/>
              </a:ext>
            </a:extLst>
          </p:cNvPr>
          <p:cNvCxnSpPr>
            <a:cxnSpLocks/>
          </p:cNvCxnSpPr>
          <p:nvPr/>
        </p:nvCxnSpPr>
        <p:spPr>
          <a:xfrm>
            <a:off x="2249010" y="3296294"/>
            <a:ext cx="4151790" cy="0"/>
          </a:xfrm>
          <a:prstGeom prst="line">
            <a:avLst/>
          </a:prstGeom>
          <a:ln w="635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0C29FC9-EF19-448F-8E17-99B38E209106}"/>
              </a:ext>
            </a:extLst>
          </p:cNvPr>
          <p:cNvCxnSpPr>
            <a:cxnSpLocks/>
          </p:cNvCxnSpPr>
          <p:nvPr/>
        </p:nvCxnSpPr>
        <p:spPr>
          <a:xfrm>
            <a:off x="336390" y="2610494"/>
            <a:ext cx="183968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FB8981F-80F8-4C30-BB30-A8ACD67A5B7F}"/>
              </a:ext>
            </a:extLst>
          </p:cNvPr>
          <p:cNvCxnSpPr>
            <a:cxnSpLocks/>
          </p:cNvCxnSpPr>
          <p:nvPr/>
        </p:nvCxnSpPr>
        <p:spPr>
          <a:xfrm>
            <a:off x="336390" y="3296294"/>
            <a:ext cx="167639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FA085D2-472C-4083-A49C-55AC918951C1}"/>
              </a:ext>
            </a:extLst>
          </p:cNvPr>
          <p:cNvSpPr txBox="1"/>
          <p:nvPr/>
        </p:nvSpPr>
        <p:spPr>
          <a:xfrm>
            <a:off x="-36990" y="2113706"/>
            <a:ext cx="1070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Voltage (V)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DFC0DD-A56F-4436-ABA9-2DADF9A9B891}"/>
              </a:ext>
            </a:extLst>
          </p:cNvPr>
          <p:cNvSpPr txBox="1"/>
          <p:nvPr/>
        </p:nvSpPr>
        <p:spPr>
          <a:xfrm>
            <a:off x="90753" y="242148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E03DF1-DD77-4CA1-A2B0-741E260A3819}"/>
              </a:ext>
            </a:extLst>
          </p:cNvPr>
          <p:cNvSpPr txBox="1"/>
          <p:nvPr/>
        </p:nvSpPr>
        <p:spPr>
          <a:xfrm>
            <a:off x="91308" y="311162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9701F1B-3893-4852-A755-5017874A3055}"/>
              </a:ext>
            </a:extLst>
          </p:cNvPr>
          <p:cNvCxnSpPr>
            <a:cxnSpLocks/>
          </p:cNvCxnSpPr>
          <p:nvPr/>
        </p:nvCxnSpPr>
        <p:spPr>
          <a:xfrm flipH="1" flipV="1">
            <a:off x="420210" y="3673875"/>
            <a:ext cx="7619" cy="99235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8D1D62D-22C9-43A9-9425-E526E37D087B}"/>
              </a:ext>
            </a:extLst>
          </p:cNvPr>
          <p:cNvCxnSpPr>
            <a:cxnSpLocks/>
          </p:cNvCxnSpPr>
          <p:nvPr/>
        </p:nvCxnSpPr>
        <p:spPr>
          <a:xfrm>
            <a:off x="420209" y="4675295"/>
            <a:ext cx="617220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C6E2456-A431-4611-BBA7-CC8705FB54BA}"/>
              </a:ext>
            </a:extLst>
          </p:cNvPr>
          <p:cNvSpPr txBox="1"/>
          <p:nvPr/>
        </p:nvSpPr>
        <p:spPr>
          <a:xfrm>
            <a:off x="6781065" y="4081053"/>
            <a:ext cx="106179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Signal 2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BEC5814-EABF-4E67-A150-0D92BF6F39AD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404214" y="4580732"/>
            <a:ext cx="3941346" cy="7543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B6906BA-645A-422B-AF22-6CFA970D72DF}"/>
              </a:ext>
            </a:extLst>
          </p:cNvPr>
          <p:cNvCxnSpPr>
            <a:cxnSpLocks/>
          </p:cNvCxnSpPr>
          <p:nvPr/>
        </p:nvCxnSpPr>
        <p:spPr>
          <a:xfrm flipV="1">
            <a:off x="4345560" y="3943163"/>
            <a:ext cx="0" cy="645112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26DA495-3661-4120-8E97-5A16CE8D5CD6}"/>
              </a:ext>
            </a:extLst>
          </p:cNvPr>
          <p:cNvCxnSpPr>
            <a:cxnSpLocks/>
          </p:cNvCxnSpPr>
          <p:nvPr/>
        </p:nvCxnSpPr>
        <p:spPr>
          <a:xfrm>
            <a:off x="4360913" y="3968072"/>
            <a:ext cx="88554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45FE9E-8868-4535-81B9-4C62E9951A16}"/>
              </a:ext>
            </a:extLst>
          </p:cNvPr>
          <p:cNvCxnSpPr>
            <a:cxnSpLocks/>
          </p:cNvCxnSpPr>
          <p:nvPr/>
        </p:nvCxnSpPr>
        <p:spPr>
          <a:xfrm>
            <a:off x="5246461" y="3956751"/>
            <a:ext cx="0" cy="645111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AB7815C-B6C0-49D3-A0F4-F1E92DFEC7FA}"/>
              </a:ext>
            </a:extLst>
          </p:cNvPr>
          <p:cNvCxnSpPr>
            <a:cxnSpLocks/>
          </p:cNvCxnSpPr>
          <p:nvPr/>
        </p:nvCxnSpPr>
        <p:spPr>
          <a:xfrm>
            <a:off x="5246461" y="4580732"/>
            <a:ext cx="1154339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16DA77-2380-4381-A7BF-2EAC57BF8095}"/>
              </a:ext>
            </a:extLst>
          </p:cNvPr>
          <p:cNvCxnSpPr>
            <a:cxnSpLocks/>
          </p:cNvCxnSpPr>
          <p:nvPr/>
        </p:nvCxnSpPr>
        <p:spPr>
          <a:xfrm>
            <a:off x="336390" y="3902475"/>
            <a:ext cx="183968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706C36-426D-48DA-983A-878295AA82F6}"/>
              </a:ext>
            </a:extLst>
          </p:cNvPr>
          <p:cNvCxnSpPr>
            <a:cxnSpLocks/>
          </p:cNvCxnSpPr>
          <p:nvPr/>
        </p:nvCxnSpPr>
        <p:spPr>
          <a:xfrm>
            <a:off x="336390" y="4588275"/>
            <a:ext cx="167639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00E2B6F-8B5C-4D1D-A5BF-35D4A67B5461}"/>
              </a:ext>
            </a:extLst>
          </p:cNvPr>
          <p:cNvSpPr txBox="1"/>
          <p:nvPr/>
        </p:nvSpPr>
        <p:spPr>
          <a:xfrm>
            <a:off x="-36990" y="3405687"/>
            <a:ext cx="1070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Voltage (V)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AC1A6A2-5D08-4C45-AD6A-2874D7E71A8B}"/>
              </a:ext>
            </a:extLst>
          </p:cNvPr>
          <p:cNvSpPr txBox="1"/>
          <p:nvPr/>
        </p:nvSpPr>
        <p:spPr>
          <a:xfrm>
            <a:off x="90753" y="37134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EA6A6B2-40DA-40CB-AEBB-21CAA3B7B9FD}"/>
              </a:ext>
            </a:extLst>
          </p:cNvPr>
          <p:cNvSpPr txBox="1"/>
          <p:nvPr/>
        </p:nvSpPr>
        <p:spPr>
          <a:xfrm>
            <a:off x="91308" y="440360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D92C5B0-0010-409F-ACC0-837CC1756A69}"/>
              </a:ext>
            </a:extLst>
          </p:cNvPr>
          <p:cNvCxnSpPr>
            <a:cxnSpLocks/>
          </p:cNvCxnSpPr>
          <p:nvPr/>
        </p:nvCxnSpPr>
        <p:spPr>
          <a:xfrm flipH="1" flipV="1">
            <a:off x="420210" y="5042062"/>
            <a:ext cx="7619" cy="99235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2BAFDDA-42E5-4609-9692-2F54F7A0A963}"/>
              </a:ext>
            </a:extLst>
          </p:cNvPr>
          <p:cNvCxnSpPr>
            <a:cxnSpLocks/>
          </p:cNvCxnSpPr>
          <p:nvPr/>
        </p:nvCxnSpPr>
        <p:spPr>
          <a:xfrm>
            <a:off x="420209" y="6043482"/>
            <a:ext cx="617220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C0E7CE3-CDD6-4C97-A0AF-B1F51B617045}"/>
              </a:ext>
            </a:extLst>
          </p:cNvPr>
          <p:cNvSpPr txBox="1"/>
          <p:nvPr/>
        </p:nvSpPr>
        <p:spPr>
          <a:xfrm>
            <a:off x="6781064" y="5333906"/>
            <a:ext cx="1066802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Switch Control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0732E41-C02F-4C68-ACE1-5DB89E91DC2A}"/>
              </a:ext>
            </a:extLst>
          </p:cNvPr>
          <p:cNvCxnSpPr/>
          <p:nvPr/>
        </p:nvCxnSpPr>
        <p:spPr>
          <a:xfrm>
            <a:off x="449062" y="5956462"/>
            <a:ext cx="914400" cy="0"/>
          </a:xfrm>
          <a:prstGeom prst="line">
            <a:avLst/>
          </a:prstGeom>
          <a:ln w="635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376BD3E-BE10-4762-ACEF-8E8A60B34054}"/>
              </a:ext>
            </a:extLst>
          </p:cNvPr>
          <p:cNvCxnSpPr>
            <a:cxnSpLocks/>
          </p:cNvCxnSpPr>
          <p:nvPr/>
        </p:nvCxnSpPr>
        <p:spPr>
          <a:xfrm flipV="1">
            <a:off x="1363462" y="5311351"/>
            <a:ext cx="0" cy="645111"/>
          </a:xfrm>
          <a:prstGeom prst="line">
            <a:avLst/>
          </a:prstGeom>
          <a:ln w="635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18D744F-F6B3-49AC-BDD8-D512D6569F5E}"/>
              </a:ext>
            </a:extLst>
          </p:cNvPr>
          <p:cNvCxnSpPr>
            <a:cxnSpLocks/>
          </p:cNvCxnSpPr>
          <p:nvPr/>
        </p:nvCxnSpPr>
        <p:spPr>
          <a:xfrm flipV="1">
            <a:off x="1363462" y="5297021"/>
            <a:ext cx="2969806" cy="14330"/>
          </a:xfrm>
          <a:prstGeom prst="line">
            <a:avLst/>
          </a:prstGeom>
          <a:ln w="635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BA53509-9D0C-4F6A-A958-C997F54C716C}"/>
              </a:ext>
            </a:extLst>
          </p:cNvPr>
          <p:cNvCxnSpPr>
            <a:cxnSpLocks/>
          </p:cNvCxnSpPr>
          <p:nvPr/>
        </p:nvCxnSpPr>
        <p:spPr>
          <a:xfrm>
            <a:off x="4311157" y="5297021"/>
            <a:ext cx="0" cy="659441"/>
          </a:xfrm>
          <a:prstGeom prst="line">
            <a:avLst/>
          </a:prstGeom>
          <a:ln w="635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FD0D45B-A148-45C0-8EA8-715469278045}"/>
              </a:ext>
            </a:extLst>
          </p:cNvPr>
          <p:cNvCxnSpPr>
            <a:cxnSpLocks/>
          </p:cNvCxnSpPr>
          <p:nvPr/>
        </p:nvCxnSpPr>
        <p:spPr>
          <a:xfrm>
            <a:off x="4311157" y="5956462"/>
            <a:ext cx="2089643" cy="0"/>
          </a:xfrm>
          <a:prstGeom prst="line">
            <a:avLst/>
          </a:prstGeom>
          <a:ln w="635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57E19AC-7EFC-4BC8-8C9B-6B7E8CD758BD}"/>
              </a:ext>
            </a:extLst>
          </p:cNvPr>
          <p:cNvCxnSpPr>
            <a:cxnSpLocks/>
          </p:cNvCxnSpPr>
          <p:nvPr/>
        </p:nvCxnSpPr>
        <p:spPr>
          <a:xfrm>
            <a:off x="336390" y="5270662"/>
            <a:ext cx="183968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31EBF1B-469B-4B06-9E1C-33D6C21336AF}"/>
              </a:ext>
            </a:extLst>
          </p:cNvPr>
          <p:cNvCxnSpPr>
            <a:cxnSpLocks/>
          </p:cNvCxnSpPr>
          <p:nvPr/>
        </p:nvCxnSpPr>
        <p:spPr>
          <a:xfrm>
            <a:off x="336390" y="5956462"/>
            <a:ext cx="167639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9103206D-2519-4330-92B4-AEBC4C8D2C85}"/>
              </a:ext>
            </a:extLst>
          </p:cNvPr>
          <p:cNvSpPr txBox="1"/>
          <p:nvPr/>
        </p:nvSpPr>
        <p:spPr>
          <a:xfrm>
            <a:off x="-36990" y="4773874"/>
            <a:ext cx="1070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Voltage (V)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B749D09-B9F7-4893-9715-A5947F2642EB}"/>
              </a:ext>
            </a:extLst>
          </p:cNvPr>
          <p:cNvSpPr txBox="1"/>
          <p:nvPr/>
        </p:nvSpPr>
        <p:spPr>
          <a:xfrm>
            <a:off x="90753" y="508165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AED7483-7624-491D-AFE5-3F94AC994D3F}"/>
              </a:ext>
            </a:extLst>
          </p:cNvPr>
          <p:cNvSpPr txBox="1"/>
          <p:nvPr/>
        </p:nvSpPr>
        <p:spPr>
          <a:xfrm>
            <a:off x="91308" y="57717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BA845F3A-FD2A-458F-93B4-3266F232C7D8}"/>
              </a:ext>
            </a:extLst>
          </p:cNvPr>
          <p:cNvCxnSpPr>
            <a:cxnSpLocks/>
          </p:cNvCxnSpPr>
          <p:nvPr/>
        </p:nvCxnSpPr>
        <p:spPr>
          <a:xfrm>
            <a:off x="1339801" y="2789072"/>
            <a:ext cx="6014" cy="29827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FB9B0032-9ECB-4B9D-A2FB-8B836046FAFC}"/>
              </a:ext>
            </a:extLst>
          </p:cNvPr>
          <p:cNvCxnSpPr>
            <a:cxnSpLocks/>
          </p:cNvCxnSpPr>
          <p:nvPr/>
        </p:nvCxnSpPr>
        <p:spPr>
          <a:xfrm>
            <a:off x="4333268" y="2789072"/>
            <a:ext cx="0" cy="29827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BA03ADAF-D5EA-460B-920A-6F6287CCF327}"/>
                  </a:ext>
                </a:extLst>
              </p:cNvPr>
              <p:cNvSpPr txBox="1"/>
              <p:nvPr/>
            </p:nvSpPr>
            <p:spPr>
              <a:xfrm>
                <a:off x="2648952" y="3978039"/>
                <a:ext cx="4509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BA03ADAF-D5EA-460B-920A-6F6287CCF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952" y="3978039"/>
                <a:ext cx="450957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27A89709-612E-49EB-B6A0-427EA9E76805}"/>
              </a:ext>
            </a:extLst>
          </p:cNvPr>
          <p:cNvCxnSpPr>
            <a:cxnSpLocks/>
          </p:cNvCxnSpPr>
          <p:nvPr/>
        </p:nvCxnSpPr>
        <p:spPr>
          <a:xfrm>
            <a:off x="1345815" y="3997089"/>
            <a:ext cx="2965342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2" name="Picture 131">
            <a:extLst>
              <a:ext uri="{FF2B5EF4-FFF2-40B4-BE49-F238E27FC236}">
                <a16:creationId xmlns:a16="http://schemas.microsoft.com/office/drawing/2014/main" id="{DFE819A2-7E30-4753-BE49-BE38F71D7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431" y="517822"/>
            <a:ext cx="5487045" cy="1943604"/>
          </a:xfrm>
          <a:prstGeom prst="rect">
            <a:avLst/>
          </a:prstGeom>
        </p:spPr>
      </p:pic>
      <p:sp>
        <p:nvSpPr>
          <p:cNvPr id="133" name="Oval 132">
            <a:extLst>
              <a:ext uri="{FF2B5EF4-FFF2-40B4-BE49-F238E27FC236}">
                <a16:creationId xmlns:a16="http://schemas.microsoft.com/office/drawing/2014/main" id="{0DF5943D-55AD-4697-A219-F359CAFFD523}"/>
              </a:ext>
            </a:extLst>
          </p:cNvPr>
          <p:cNvSpPr/>
          <p:nvPr/>
        </p:nvSpPr>
        <p:spPr>
          <a:xfrm>
            <a:off x="3451111" y="1095848"/>
            <a:ext cx="250351" cy="227678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655C0435-B759-4673-A8D8-DE1934471886}"/>
              </a:ext>
            </a:extLst>
          </p:cNvPr>
          <p:cNvSpPr/>
          <p:nvPr/>
        </p:nvSpPr>
        <p:spPr>
          <a:xfrm>
            <a:off x="3451112" y="2002349"/>
            <a:ext cx="250351" cy="21725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101407CE-DD8D-4C62-8E4D-A35984925999}"/>
              </a:ext>
            </a:extLst>
          </p:cNvPr>
          <p:cNvSpPr/>
          <p:nvPr/>
        </p:nvSpPr>
        <p:spPr>
          <a:xfrm>
            <a:off x="6553200" y="1472881"/>
            <a:ext cx="282376" cy="244075"/>
          </a:xfrm>
          <a:prstGeom prst="ellipse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24D9BED-AD6D-4B57-A0FA-C032B789752F}"/>
              </a:ext>
            </a:extLst>
          </p:cNvPr>
          <p:cNvSpPr txBox="1"/>
          <p:nvPr/>
        </p:nvSpPr>
        <p:spPr>
          <a:xfrm>
            <a:off x="5246461" y="287234"/>
            <a:ext cx="763351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/>
              <a:t>Switch </a:t>
            </a:r>
          </a:p>
          <a:p>
            <a:r>
              <a:rPr lang="en-US" sz="1400" dirty="0"/>
              <a:t>Control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CC395D8-EA94-4239-820D-FA22E2CBCED6}"/>
              </a:ext>
            </a:extLst>
          </p:cNvPr>
          <p:cNvCxnSpPr>
            <a:cxnSpLocks/>
            <a:endCxn id="135" idx="1"/>
          </p:cNvCxnSpPr>
          <p:nvPr/>
        </p:nvCxnSpPr>
        <p:spPr>
          <a:xfrm>
            <a:off x="6009812" y="810454"/>
            <a:ext cx="584741" cy="69817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087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147FD-6DA4-477B-9A5B-A9BEA08D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0134600" cy="1143000"/>
          </a:xfrm>
        </p:spPr>
        <p:txBody>
          <a:bodyPr>
            <a:normAutofit/>
          </a:bodyPr>
          <a:lstStyle/>
          <a:p>
            <a:r>
              <a:rPr lang="en-US" dirty="0">
                <a:ea typeface="Cambria Math" panose="02040503050406030204" pitchFamily="18" charset="0"/>
                <a:sym typeface="Wingdings" panose="05000000000000000000" pitchFamily="2" charset="2"/>
              </a:rPr>
              <a:t>Falling Edge Pulse (FEP) Circuit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9E70E-5926-4F0C-93FB-904847FD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23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A06F992-0A3C-4124-BD8E-0ED72683F2AB}"/>
              </a:ext>
            </a:extLst>
          </p:cNvPr>
          <p:cNvCxnSpPr>
            <a:cxnSpLocks/>
          </p:cNvCxnSpPr>
          <p:nvPr/>
        </p:nvCxnSpPr>
        <p:spPr>
          <a:xfrm flipH="1" flipV="1">
            <a:off x="639532" y="3531710"/>
            <a:ext cx="7619" cy="99235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026020-10F1-4CE6-8603-FE77C6ECB8A8}"/>
              </a:ext>
            </a:extLst>
          </p:cNvPr>
          <p:cNvCxnSpPr>
            <a:cxnSpLocks/>
          </p:cNvCxnSpPr>
          <p:nvPr/>
        </p:nvCxnSpPr>
        <p:spPr>
          <a:xfrm>
            <a:off x="639531" y="4533130"/>
            <a:ext cx="617220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FCA7F1F-0AB0-488F-8A25-AB306918E35B}"/>
              </a:ext>
            </a:extLst>
          </p:cNvPr>
          <p:cNvSpPr txBox="1"/>
          <p:nvPr/>
        </p:nvSpPr>
        <p:spPr>
          <a:xfrm>
            <a:off x="7051235" y="4008835"/>
            <a:ext cx="72116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6A82B15-CEE6-41F1-A40B-3E9FB38610D6}"/>
              </a:ext>
            </a:extLst>
          </p:cNvPr>
          <p:cNvCxnSpPr/>
          <p:nvPr/>
        </p:nvCxnSpPr>
        <p:spPr>
          <a:xfrm>
            <a:off x="668384" y="4446110"/>
            <a:ext cx="914400" cy="0"/>
          </a:xfrm>
          <a:prstGeom prst="line">
            <a:avLst/>
          </a:prstGeom>
          <a:ln w="635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7CBB81-7D06-4304-A46E-AC59192777C5}"/>
              </a:ext>
            </a:extLst>
          </p:cNvPr>
          <p:cNvCxnSpPr>
            <a:cxnSpLocks/>
          </p:cNvCxnSpPr>
          <p:nvPr/>
        </p:nvCxnSpPr>
        <p:spPr>
          <a:xfrm flipV="1">
            <a:off x="1582784" y="3800999"/>
            <a:ext cx="0" cy="645111"/>
          </a:xfrm>
          <a:prstGeom prst="line">
            <a:avLst/>
          </a:prstGeom>
          <a:ln w="635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616A6B5-27D0-4D8D-A05C-09877E0E44F5}"/>
              </a:ext>
            </a:extLst>
          </p:cNvPr>
          <p:cNvCxnSpPr>
            <a:cxnSpLocks/>
          </p:cNvCxnSpPr>
          <p:nvPr/>
        </p:nvCxnSpPr>
        <p:spPr>
          <a:xfrm>
            <a:off x="1582784" y="3800999"/>
            <a:ext cx="1312816" cy="0"/>
          </a:xfrm>
          <a:prstGeom prst="line">
            <a:avLst/>
          </a:prstGeom>
          <a:ln w="635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BBFD65-5A42-4EC0-95EA-EE91ED0ECDB4}"/>
              </a:ext>
            </a:extLst>
          </p:cNvPr>
          <p:cNvCxnSpPr>
            <a:cxnSpLocks/>
          </p:cNvCxnSpPr>
          <p:nvPr/>
        </p:nvCxnSpPr>
        <p:spPr>
          <a:xfrm>
            <a:off x="2895600" y="3800999"/>
            <a:ext cx="0" cy="645111"/>
          </a:xfrm>
          <a:prstGeom prst="line">
            <a:avLst/>
          </a:prstGeom>
          <a:ln w="635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14CAEC8-F982-46BE-832E-36404680E87B}"/>
              </a:ext>
            </a:extLst>
          </p:cNvPr>
          <p:cNvCxnSpPr>
            <a:cxnSpLocks/>
          </p:cNvCxnSpPr>
          <p:nvPr/>
        </p:nvCxnSpPr>
        <p:spPr>
          <a:xfrm>
            <a:off x="555712" y="3760310"/>
            <a:ext cx="183968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3CA9FD8-44EA-48BC-AB1B-5F52AEC26EC9}"/>
              </a:ext>
            </a:extLst>
          </p:cNvPr>
          <p:cNvCxnSpPr>
            <a:cxnSpLocks/>
          </p:cNvCxnSpPr>
          <p:nvPr/>
        </p:nvCxnSpPr>
        <p:spPr>
          <a:xfrm>
            <a:off x="555712" y="4446110"/>
            <a:ext cx="167639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77E02CC-6797-4C48-8475-C8C7DD685B10}"/>
              </a:ext>
            </a:extLst>
          </p:cNvPr>
          <p:cNvSpPr txBox="1"/>
          <p:nvPr/>
        </p:nvSpPr>
        <p:spPr>
          <a:xfrm>
            <a:off x="310075" y="357129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9218AF-F8F6-4C54-8588-8E559BCB5DD9}"/>
              </a:ext>
            </a:extLst>
          </p:cNvPr>
          <p:cNvCxnSpPr>
            <a:cxnSpLocks/>
          </p:cNvCxnSpPr>
          <p:nvPr/>
        </p:nvCxnSpPr>
        <p:spPr>
          <a:xfrm flipH="1" flipV="1">
            <a:off x="690380" y="4959346"/>
            <a:ext cx="7619" cy="99235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137EFCF-CEC3-4256-A7E4-0F4C0B700032}"/>
              </a:ext>
            </a:extLst>
          </p:cNvPr>
          <p:cNvCxnSpPr>
            <a:cxnSpLocks/>
          </p:cNvCxnSpPr>
          <p:nvPr/>
        </p:nvCxnSpPr>
        <p:spPr>
          <a:xfrm>
            <a:off x="690379" y="5960766"/>
            <a:ext cx="617220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7826A40-33EA-49A9-BEE3-FB97EACC7FE6}"/>
              </a:ext>
            </a:extLst>
          </p:cNvPr>
          <p:cNvSpPr txBox="1"/>
          <p:nvPr/>
        </p:nvSpPr>
        <p:spPr>
          <a:xfrm>
            <a:off x="7051235" y="5366524"/>
            <a:ext cx="41636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Q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4BE3848-19E3-4511-90F4-7FB2D6EE17EE}"/>
              </a:ext>
            </a:extLst>
          </p:cNvPr>
          <p:cNvCxnSpPr>
            <a:cxnSpLocks/>
          </p:cNvCxnSpPr>
          <p:nvPr/>
        </p:nvCxnSpPr>
        <p:spPr>
          <a:xfrm flipV="1">
            <a:off x="709167" y="5850580"/>
            <a:ext cx="2197529" cy="21757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EE2FC40-DF9D-4E93-9C00-7FE5BE06AC23}"/>
              </a:ext>
            </a:extLst>
          </p:cNvPr>
          <p:cNvCxnSpPr>
            <a:cxnSpLocks/>
          </p:cNvCxnSpPr>
          <p:nvPr/>
        </p:nvCxnSpPr>
        <p:spPr>
          <a:xfrm flipV="1">
            <a:off x="2895599" y="5251801"/>
            <a:ext cx="11097" cy="598778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FEE3F59-F52E-4D64-978D-53F9BD28243B}"/>
              </a:ext>
            </a:extLst>
          </p:cNvPr>
          <p:cNvCxnSpPr>
            <a:cxnSpLocks/>
          </p:cNvCxnSpPr>
          <p:nvPr/>
        </p:nvCxnSpPr>
        <p:spPr>
          <a:xfrm>
            <a:off x="2895599" y="5274967"/>
            <a:ext cx="53340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3B9F267-10B0-4FC8-8017-2FC0D92D83B7}"/>
              </a:ext>
            </a:extLst>
          </p:cNvPr>
          <p:cNvCxnSpPr>
            <a:cxnSpLocks/>
          </p:cNvCxnSpPr>
          <p:nvPr/>
        </p:nvCxnSpPr>
        <p:spPr>
          <a:xfrm>
            <a:off x="3429000" y="5274967"/>
            <a:ext cx="0" cy="598779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F9DA4B8-961D-46BC-912B-2B276837D81A}"/>
              </a:ext>
            </a:extLst>
          </p:cNvPr>
          <p:cNvCxnSpPr>
            <a:cxnSpLocks/>
          </p:cNvCxnSpPr>
          <p:nvPr/>
        </p:nvCxnSpPr>
        <p:spPr>
          <a:xfrm flipV="1">
            <a:off x="3423839" y="5850579"/>
            <a:ext cx="3281761" cy="942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1E1C937-D327-4B0A-A081-BD736BAD9099}"/>
              </a:ext>
            </a:extLst>
          </p:cNvPr>
          <p:cNvCxnSpPr>
            <a:cxnSpLocks/>
          </p:cNvCxnSpPr>
          <p:nvPr/>
        </p:nvCxnSpPr>
        <p:spPr>
          <a:xfrm>
            <a:off x="606560" y="5187946"/>
            <a:ext cx="183968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AB4FF71-AD41-4985-9451-00BC29964277}"/>
              </a:ext>
            </a:extLst>
          </p:cNvPr>
          <p:cNvCxnSpPr>
            <a:cxnSpLocks/>
          </p:cNvCxnSpPr>
          <p:nvPr/>
        </p:nvCxnSpPr>
        <p:spPr>
          <a:xfrm>
            <a:off x="606560" y="5873746"/>
            <a:ext cx="167639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5844B85-ADAB-4A95-B380-F9E0913DC0EF}"/>
              </a:ext>
            </a:extLst>
          </p:cNvPr>
          <p:cNvSpPr txBox="1"/>
          <p:nvPr/>
        </p:nvSpPr>
        <p:spPr>
          <a:xfrm>
            <a:off x="360923" y="49989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4013E85-30DC-4A42-A796-C622E09A4724}"/>
              </a:ext>
            </a:extLst>
          </p:cNvPr>
          <p:cNvSpPr txBox="1"/>
          <p:nvPr/>
        </p:nvSpPr>
        <p:spPr>
          <a:xfrm>
            <a:off x="212275" y="4653711"/>
            <a:ext cx="1070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Voltage (V)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78F258E-03C5-49FB-9749-94D6BA7E1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75" y="1152473"/>
            <a:ext cx="4933950" cy="2171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C9894C-97BE-4379-9020-8359F172F7AD}"/>
              </a:ext>
            </a:extLst>
          </p:cNvPr>
          <p:cNvSpPr txBox="1"/>
          <p:nvPr/>
        </p:nvSpPr>
        <p:spPr>
          <a:xfrm>
            <a:off x="381000" y="1232972"/>
            <a:ext cx="1537600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Delay = 20ns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EFF7CBF-D347-4B98-9EB8-D23E15A3F241}"/>
              </a:ext>
            </a:extLst>
          </p:cNvPr>
          <p:cNvCxnSpPr>
            <a:cxnSpLocks/>
          </p:cNvCxnSpPr>
          <p:nvPr/>
        </p:nvCxnSpPr>
        <p:spPr>
          <a:xfrm>
            <a:off x="2895599" y="4446110"/>
            <a:ext cx="3733801" cy="0"/>
          </a:xfrm>
          <a:prstGeom prst="line">
            <a:avLst/>
          </a:prstGeom>
          <a:ln w="635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B91A936-C486-4CD3-AF97-DF796F9C8584}"/>
                  </a:ext>
                </a:extLst>
              </p:cNvPr>
              <p:cNvSpPr txBox="1"/>
              <p:nvPr/>
            </p:nvSpPr>
            <p:spPr>
              <a:xfrm>
                <a:off x="2873551" y="4779895"/>
                <a:ext cx="4509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𝑛𝑠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B91A936-C486-4CD3-AF97-DF796F9C8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551" y="4779895"/>
                <a:ext cx="450957" cy="338554"/>
              </a:xfrm>
              <a:prstGeom prst="rect">
                <a:avLst/>
              </a:prstGeom>
              <a:blipFill>
                <a:blip r:embed="rId3"/>
                <a:stretch>
                  <a:fillRect r="-31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1946F97-39FB-4726-A4C7-1E36ECF30B7E}"/>
              </a:ext>
            </a:extLst>
          </p:cNvPr>
          <p:cNvCxnSpPr>
            <a:cxnSpLocks/>
          </p:cNvCxnSpPr>
          <p:nvPr/>
        </p:nvCxnSpPr>
        <p:spPr>
          <a:xfrm>
            <a:off x="2873552" y="5103460"/>
            <a:ext cx="585002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45569A5-F138-45E4-9C23-D95CCAF77B64}"/>
              </a:ext>
            </a:extLst>
          </p:cNvPr>
          <p:cNvCxnSpPr>
            <a:cxnSpLocks/>
          </p:cNvCxnSpPr>
          <p:nvPr/>
        </p:nvCxnSpPr>
        <p:spPr>
          <a:xfrm>
            <a:off x="2873552" y="4959346"/>
            <a:ext cx="0" cy="84772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F6DECF1-B2DB-4FCE-857A-6B8D06C4502D}"/>
              </a:ext>
            </a:extLst>
          </p:cNvPr>
          <p:cNvCxnSpPr>
            <a:cxnSpLocks/>
          </p:cNvCxnSpPr>
          <p:nvPr/>
        </p:nvCxnSpPr>
        <p:spPr>
          <a:xfrm>
            <a:off x="3458554" y="4959346"/>
            <a:ext cx="0" cy="84772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30C52E2-1649-45C1-BAC4-95E2FD5A8306}"/>
              </a:ext>
            </a:extLst>
          </p:cNvPr>
          <p:cNvSpPr txBox="1"/>
          <p:nvPr/>
        </p:nvSpPr>
        <p:spPr>
          <a:xfrm>
            <a:off x="161427" y="3226075"/>
            <a:ext cx="1070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Voltage (V)</a:t>
            </a:r>
          </a:p>
        </p:txBody>
      </p:sp>
    </p:spTree>
    <p:extLst>
      <p:ext uri="{BB962C8B-B14F-4D97-AF65-F5344CB8AC3E}">
        <p14:creationId xmlns:p14="http://schemas.microsoft.com/office/powerpoint/2010/main" val="417014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147FD-6DA4-477B-9A5B-A9BEA08D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0744200" cy="1143000"/>
          </a:xfrm>
        </p:spPr>
        <p:txBody>
          <a:bodyPr>
            <a:normAutofit/>
          </a:bodyPr>
          <a:lstStyle/>
          <a:p>
            <a:r>
              <a:rPr lang="en-US" dirty="0"/>
              <a:t>Design 1 - Did Signal 2 Come in First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9E70E-5926-4F0C-93FB-904847FD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119C31-FA1F-4571-BB5B-B86C98F68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362075"/>
            <a:ext cx="8305800" cy="4133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3C766B-8B74-47A8-9B27-F4C6B42BF3A0}"/>
              </a:ext>
            </a:extLst>
          </p:cNvPr>
          <p:cNvSpPr txBox="1"/>
          <p:nvPr/>
        </p:nvSpPr>
        <p:spPr>
          <a:xfrm>
            <a:off x="3803200" y="5495925"/>
            <a:ext cx="1537600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Delay = 10ns</a:t>
            </a:r>
          </a:p>
        </p:txBody>
      </p:sp>
    </p:spTree>
    <p:extLst>
      <p:ext uri="{BB962C8B-B14F-4D97-AF65-F5344CB8AC3E}">
        <p14:creationId xmlns:p14="http://schemas.microsoft.com/office/powerpoint/2010/main" val="860569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18147FD-6DA4-477B-9A5B-A9BEA08D701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74638"/>
                <a:ext cx="10134600" cy="11430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𝑡</m:t>
                    </m:r>
                  </m:oMath>
                </a14:m>
                <a:r>
                  <a:rPr lang="en-US" dirty="0"/>
                  <a:t> Measurement Circuit – Design 2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18147FD-6DA4-477B-9A5B-A9BEA08D70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74638"/>
                <a:ext cx="10134600" cy="1143000"/>
              </a:xfrm>
              <a:blipFill>
                <a:blip r:embed="rId2"/>
                <a:stretch>
                  <a:fillRect l="-877" b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9E70E-5926-4F0C-93FB-904847FD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DBD416-0951-E140-9F4C-E708DA28F6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417638"/>
            <a:ext cx="8561812" cy="34330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4DCEB9-7629-7C47-9175-B265BF0A7729}"/>
              </a:ext>
            </a:extLst>
          </p:cNvPr>
          <p:cNvSpPr txBox="1"/>
          <p:nvPr/>
        </p:nvSpPr>
        <p:spPr>
          <a:xfrm>
            <a:off x="2504244" y="5560951"/>
            <a:ext cx="1537600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Delay = 10us</a:t>
            </a:r>
          </a:p>
        </p:txBody>
      </p:sp>
    </p:spTree>
    <p:extLst>
      <p:ext uri="{BB962C8B-B14F-4D97-AF65-F5344CB8AC3E}">
        <p14:creationId xmlns:p14="http://schemas.microsoft.com/office/powerpoint/2010/main" val="4120518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147FD-6DA4-477B-9A5B-A9BEA08D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0134600" cy="1143000"/>
          </a:xfrm>
        </p:spPr>
        <p:txBody>
          <a:bodyPr>
            <a:normAutofit/>
          </a:bodyPr>
          <a:lstStyle/>
          <a:p>
            <a:r>
              <a:rPr lang="en-US" dirty="0"/>
              <a:t>Design 2 Methodology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9E70E-5926-4F0C-93FB-904847FD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A19C15-B74A-D94D-8A29-6232622B2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43001"/>
            <a:ext cx="5962824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03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147FD-6DA4-477B-9A5B-A9BEA08D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0744200" cy="1143000"/>
          </a:xfrm>
        </p:spPr>
        <p:txBody>
          <a:bodyPr>
            <a:normAutofit/>
          </a:bodyPr>
          <a:lstStyle/>
          <a:p>
            <a:r>
              <a:rPr lang="en-US" dirty="0"/>
              <a:t>Design 1 &amp; 2 - Calibration 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9E70E-5926-4F0C-93FB-904847FD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E2C08A-B898-403F-BBE2-3DADE415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4970"/>
            <a:ext cx="9144000" cy="36680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191BF6-EA64-4F06-A07F-2764321FCE51}"/>
              </a:ext>
            </a:extLst>
          </p:cNvPr>
          <p:cNvSpPr txBox="1"/>
          <p:nvPr/>
        </p:nvSpPr>
        <p:spPr>
          <a:xfrm>
            <a:off x="3056200" y="5576996"/>
            <a:ext cx="3031599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Calibration every 2 seconds</a:t>
            </a:r>
          </a:p>
        </p:txBody>
      </p:sp>
    </p:spTree>
    <p:extLst>
      <p:ext uri="{BB962C8B-B14F-4D97-AF65-F5344CB8AC3E}">
        <p14:creationId xmlns:p14="http://schemas.microsoft.com/office/powerpoint/2010/main" val="2871646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5F41033-B765-BD40-9AEB-F1FAC6986D02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394782"/>
          <a:ext cx="8229600" cy="36344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3495620195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463110035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763612471"/>
                    </a:ext>
                  </a:extLst>
                </a:gridCol>
              </a:tblGrid>
              <a:tr h="61505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Pros</a:t>
                      </a:r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</a:t>
                      </a:r>
                    </a:p>
                  </a:txBody>
                  <a:tcP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7051366"/>
                  </a:ext>
                </a:extLst>
              </a:tr>
              <a:tr h="503227">
                <a:tc rowSpan="3">
                  <a:txBody>
                    <a:bodyPr/>
                    <a:lstStyle/>
                    <a:p>
                      <a:r>
                        <a:rPr lang="en-US" b="1" dirty="0"/>
                        <a:t>Design 1</a:t>
                      </a:r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counter value storage</a:t>
                      </a:r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 additional counter</a:t>
                      </a:r>
                    </a:p>
                  </a:txBody>
                  <a:tcP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18298686"/>
                  </a:ext>
                </a:extLst>
              </a:tr>
              <a:tr h="5032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missed counts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More components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453857"/>
                  </a:ext>
                </a:extLst>
              </a:tr>
              <a:tr h="5032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Meets specifications</a:t>
                      </a:r>
                    </a:p>
                  </a:txBody>
                  <a:tcPr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3758787"/>
                  </a:ext>
                </a:extLst>
              </a:tr>
              <a:tr h="503227">
                <a:tc rowSpan="3">
                  <a:txBody>
                    <a:bodyPr/>
                    <a:lstStyle/>
                    <a:p>
                      <a:r>
                        <a:rPr lang="en-US" b="1" dirty="0"/>
                        <a:t>Design 2</a:t>
                      </a: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Fewer components</a:t>
                      </a: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Counter value storage</a:t>
                      </a: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68915090"/>
                  </a:ext>
                </a:extLst>
              </a:tr>
              <a:tr h="5032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Less switching delay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Possible missed counts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087824"/>
                  </a:ext>
                </a:extLst>
              </a:tr>
              <a:tr h="5032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Meets specifications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94582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890D1-1AF5-664B-AD7C-13BDBE6C0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07AE7E-F255-2449-9D14-F34103AC3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Pros &amp; Cons</a:t>
            </a:r>
          </a:p>
        </p:txBody>
      </p:sp>
    </p:spTree>
    <p:extLst>
      <p:ext uri="{BB962C8B-B14F-4D97-AF65-F5344CB8AC3E}">
        <p14:creationId xmlns:p14="http://schemas.microsoft.com/office/powerpoint/2010/main" val="27353700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147FD-6DA4-477B-9A5B-A9BEA08D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Microcontroller-Hardware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1C964-C5FF-4F37-98F5-CC59190FF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4572000" cy="4257675"/>
          </a:xfrm>
        </p:spPr>
        <p:txBody>
          <a:bodyPr/>
          <a:lstStyle/>
          <a:p>
            <a:pPr lvl="1"/>
            <a:r>
              <a:rPr lang="en-US" sz="2400" dirty="0"/>
              <a:t>74lv8154 contains two </a:t>
            </a:r>
            <a:br>
              <a:rPr lang="en-US" sz="2400" dirty="0"/>
            </a:br>
            <a:r>
              <a:rPr lang="en-US" sz="2400" dirty="0"/>
              <a:t>16-bit counters</a:t>
            </a:r>
            <a:br>
              <a:rPr lang="en-US" sz="2400" dirty="0"/>
            </a:br>
            <a:endParaRPr lang="en-US" sz="2400" dirty="0"/>
          </a:p>
          <a:p>
            <a:pPr lvl="1"/>
            <a:r>
              <a:rPr lang="en-US" sz="2400" dirty="0"/>
              <a:t>Counters will be cascaded to achieve 32 bits</a:t>
            </a:r>
            <a:br>
              <a:rPr lang="en-US" sz="2400" dirty="0"/>
            </a:br>
            <a:endParaRPr lang="en-US" sz="2400" dirty="0"/>
          </a:p>
          <a:p>
            <a:pPr lvl="1"/>
            <a:r>
              <a:rPr lang="en-US" sz="2400" dirty="0"/>
              <a:t>Counter data is accessed by byte through 4 control lines (one-hot encoding)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9E70E-5926-4F0C-93FB-904847FD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6DBD83-A16D-47C6-B374-76101528E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825" y="1400705"/>
            <a:ext cx="36861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20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147FD-6DA4-477B-9A5B-A9BEA08D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1C964-C5FF-4F37-98F5-CC59190FF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sz="2400" b="1" dirty="0"/>
              <a:t>Customer:</a:t>
            </a: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/>
              <a:t>Specializes in</a:t>
            </a:r>
            <a:endParaRPr lang="en-US" sz="1600" dirty="0"/>
          </a:p>
          <a:p>
            <a:pPr lvl="2">
              <a:buFontTx/>
              <a:buChar char="-"/>
            </a:pPr>
            <a:r>
              <a:rPr lang="en-US" sz="2000" dirty="0"/>
              <a:t>Global Aerospace</a:t>
            </a:r>
          </a:p>
          <a:p>
            <a:pPr lvl="2">
              <a:buFontTx/>
              <a:buChar char="-"/>
            </a:pPr>
            <a:r>
              <a:rPr lang="en-US" sz="2000" dirty="0"/>
              <a:t>Defense</a:t>
            </a:r>
          </a:p>
          <a:p>
            <a:pPr lvl="2">
              <a:buFontTx/>
              <a:buChar char="-"/>
            </a:pPr>
            <a:r>
              <a:rPr lang="en-US" sz="2000" dirty="0"/>
              <a:t>Security</a:t>
            </a:r>
          </a:p>
          <a:p>
            <a:pPr marL="914400" lvl="2" indent="0">
              <a:buNone/>
            </a:pPr>
            <a:endParaRPr lang="en-US" sz="2000" dirty="0"/>
          </a:p>
          <a:p>
            <a:pPr marL="457200" lvl="1" indent="0">
              <a:buNone/>
            </a:pPr>
            <a:r>
              <a:rPr lang="en-US" sz="2400" b="1" dirty="0"/>
              <a:t>TCU Solution</a:t>
            </a:r>
          </a:p>
          <a:p>
            <a:pPr lvl="2">
              <a:buFontTx/>
              <a:buChar char="-"/>
            </a:pPr>
            <a:r>
              <a:rPr lang="en-US" sz="2000" b="0" dirty="0"/>
              <a:t>To aid in satellite and ground station communication</a:t>
            </a:r>
          </a:p>
          <a:p>
            <a:pPr lvl="2">
              <a:buFontTx/>
              <a:buChar char="-"/>
            </a:pPr>
            <a:r>
              <a:rPr lang="en-US" sz="2000" b="0" dirty="0"/>
              <a:t>Besides the device I/O, team will focus on the unit itself, disregarding the future environment at LM.</a:t>
            </a:r>
          </a:p>
          <a:p>
            <a:pPr marL="914400" lvl="2" indent="0">
              <a:buNone/>
            </a:pPr>
            <a:endParaRPr lang="en-US" sz="2000" dirty="0"/>
          </a:p>
          <a:p>
            <a:pPr marL="914400" lvl="2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9E70E-5926-4F0C-93FB-904847FD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A6A56C-6A3A-46AA-BEC2-A1D078F89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254412"/>
            <a:ext cx="3717814" cy="10104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9DEC32C-D9B1-4977-B875-472AAEDDD877}"/>
              </a:ext>
            </a:extLst>
          </p:cNvPr>
          <p:cNvSpPr/>
          <p:nvPr/>
        </p:nvSpPr>
        <p:spPr>
          <a:xfrm>
            <a:off x="7585392" y="1810587"/>
            <a:ext cx="10278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/>
              <a:t>(since 1995)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774545-EFF6-4AE5-B777-BBCF4CDC5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263" y="2217178"/>
            <a:ext cx="3886200" cy="210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904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147FD-6DA4-477B-9A5B-A9BEA08D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Buffering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9E70E-5926-4F0C-93FB-904847FD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30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27E223-7DA4-406E-B7CC-6AAD8F01176B}"/>
              </a:ext>
            </a:extLst>
          </p:cNvPr>
          <p:cNvCxnSpPr>
            <a:cxnSpLocks/>
          </p:cNvCxnSpPr>
          <p:nvPr/>
        </p:nvCxnSpPr>
        <p:spPr>
          <a:xfrm flipV="1">
            <a:off x="1486427" y="3962400"/>
            <a:ext cx="0" cy="143363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D68D66E-F33E-4A7A-A34F-D0F34DDFB8A3}"/>
              </a:ext>
            </a:extLst>
          </p:cNvPr>
          <p:cNvCxnSpPr>
            <a:cxnSpLocks/>
          </p:cNvCxnSpPr>
          <p:nvPr/>
        </p:nvCxnSpPr>
        <p:spPr>
          <a:xfrm flipV="1">
            <a:off x="1486427" y="5385269"/>
            <a:ext cx="5562600" cy="1076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337F6E-3452-4ED9-A56A-AACB7629DAA8}"/>
              </a:ext>
            </a:extLst>
          </p:cNvPr>
          <p:cNvCxnSpPr>
            <a:cxnSpLocks/>
          </p:cNvCxnSpPr>
          <p:nvPr/>
        </p:nvCxnSpPr>
        <p:spPr>
          <a:xfrm>
            <a:off x="1486427" y="5167433"/>
            <a:ext cx="28956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9ACE42-B79E-4BB8-A663-4916BED94DEC}"/>
              </a:ext>
            </a:extLst>
          </p:cNvPr>
          <p:cNvCxnSpPr>
            <a:cxnSpLocks/>
          </p:cNvCxnSpPr>
          <p:nvPr/>
        </p:nvCxnSpPr>
        <p:spPr>
          <a:xfrm>
            <a:off x="4382027" y="4176833"/>
            <a:ext cx="0" cy="996026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0D3456-C73F-43C8-AED6-9EA348663FEB}"/>
              </a:ext>
            </a:extLst>
          </p:cNvPr>
          <p:cNvCxnSpPr>
            <a:cxnSpLocks/>
          </p:cNvCxnSpPr>
          <p:nvPr/>
        </p:nvCxnSpPr>
        <p:spPr>
          <a:xfrm>
            <a:off x="4382027" y="4176833"/>
            <a:ext cx="2286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8A69E0-2397-41BA-9069-593BFF298FD4}"/>
              </a:ext>
            </a:extLst>
          </p:cNvPr>
          <p:cNvCxnSpPr>
            <a:cxnSpLocks/>
          </p:cNvCxnSpPr>
          <p:nvPr/>
        </p:nvCxnSpPr>
        <p:spPr>
          <a:xfrm flipV="1">
            <a:off x="4610627" y="4176833"/>
            <a:ext cx="0" cy="99060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DD4AE8-2492-42E3-8E25-F39DA43F066B}"/>
              </a:ext>
            </a:extLst>
          </p:cNvPr>
          <p:cNvCxnSpPr>
            <a:cxnSpLocks/>
          </p:cNvCxnSpPr>
          <p:nvPr/>
        </p:nvCxnSpPr>
        <p:spPr>
          <a:xfrm>
            <a:off x="4608397" y="5167433"/>
            <a:ext cx="24384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D772002-D26A-42C4-AD2E-6F8E3390ABEA}"/>
              </a:ext>
            </a:extLst>
          </p:cNvPr>
          <p:cNvSpPr txBox="1"/>
          <p:nvPr/>
        </p:nvSpPr>
        <p:spPr>
          <a:xfrm>
            <a:off x="7086070" y="5242144"/>
            <a:ext cx="833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 (s)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A765830-729E-4E71-A4EB-777746BB7984}"/>
              </a:ext>
            </a:extLst>
          </p:cNvPr>
          <p:cNvCxnSpPr>
            <a:cxnSpLocks/>
          </p:cNvCxnSpPr>
          <p:nvPr/>
        </p:nvCxnSpPr>
        <p:spPr>
          <a:xfrm>
            <a:off x="1402979" y="4201809"/>
            <a:ext cx="183968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7FB407E-C4CF-4D5D-BADF-2411FE366FB6}"/>
              </a:ext>
            </a:extLst>
          </p:cNvPr>
          <p:cNvCxnSpPr>
            <a:cxnSpLocks/>
          </p:cNvCxnSpPr>
          <p:nvPr/>
        </p:nvCxnSpPr>
        <p:spPr>
          <a:xfrm>
            <a:off x="1417848" y="5167433"/>
            <a:ext cx="167639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95777B0-6F56-4CB4-A5E8-B109DEF2825D}"/>
              </a:ext>
            </a:extLst>
          </p:cNvPr>
          <p:cNvCxnSpPr>
            <a:cxnSpLocks/>
          </p:cNvCxnSpPr>
          <p:nvPr/>
        </p:nvCxnSpPr>
        <p:spPr>
          <a:xfrm>
            <a:off x="4381285" y="3429000"/>
            <a:ext cx="742" cy="118586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9B66AB-F5BE-4E47-8E60-A8D87A8E005D}"/>
              </a:ext>
            </a:extLst>
          </p:cNvPr>
          <p:cNvCxnSpPr>
            <a:cxnSpLocks/>
          </p:cNvCxnSpPr>
          <p:nvPr/>
        </p:nvCxnSpPr>
        <p:spPr>
          <a:xfrm>
            <a:off x="4610627" y="4020181"/>
            <a:ext cx="0" cy="137585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91993EB-81D8-4B85-8EDA-EBBFD997F78A}"/>
              </a:ext>
            </a:extLst>
          </p:cNvPr>
          <p:cNvSpPr txBox="1"/>
          <p:nvPr/>
        </p:nvSpPr>
        <p:spPr>
          <a:xfrm>
            <a:off x="1345214" y="550951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7E8186A-538A-4BBC-A9BC-12560F789316}"/>
              </a:ext>
            </a:extLst>
          </p:cNvPr>
          <p:cNvSpPr txBox="1"/>
          <p:nvPr/>
        </p:nvSpPr>
        <p:spPr>
          <a:xfrm>
            <a:off x="4454174" y="547012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3C915A8-B2BF-4AE6-B2D4-116976B98B56}"/>
              </a:ext>
            </a:extLst>
          </p:cNvPr>
          <p:cNvCxnSpPr/>
          <p:nvPr/>
        </p:nvCxnSpPr>
        <p:spPr>
          <a:xfrm flipH="1">
            <a:off x="4609885" y="4180682"/>
            <a:ext cx="228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0A946FC-37BE-4BAB-8910-335E9C4C20D6}"/>
              </a:ext>
            </a:extLst>
          </p:cNvPr>
          <p:cNvCxnSpPr>
            <a:cxnSpLocks/>
          </p:cNvCxnSpPr>
          <p:nvPr/>
        </p:nvCxnSpPr>
        <p:spPr>
          <a:xfrm>
            <a:off x="4152685" y="3568501"/>
            <a:ext cx="228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6FE90F3-5870-4166-85AF-3DF1254B1933}"/>
                  </a:ext>
                </a:extLst>
              </p:cNvPr>
              <p:cNvSpPr txBox="1"/>
              <p:nvPr/>
            </p:nvSpPr>
            <p:spPr>
              <a:xfrm>
                <a:off x="4410609" y="3399224"/>
                <a:ext cx="227975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𝑀𝑒𝑎𝑠𝑢𝑟𝑒𝑚𝑒𝑛𝑡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𝑐𝑜𝑚𝑝𝑙𝑒𝑡𝑒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6FE90F3-5870-4166-85AF-3DF1254B1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609" y="3399224"/>
                <a:ext cx="2279754" cy="338554"/>
              </a:xfrm>
              <a:prstGeom prst="rect">
                <a:avLst/>
              </a:prstGeom>
              <a:blipFill>
                <a:blip r:embed="rId2"/>
                <a:stretch>
                  <a:fillRect r="-1872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C2C3919-1AD3-4443-88BF-C19A1908CC78}"/>
                  </a:ext>
                </a:extLst>
              </p:cNvPr>
              <p:cNvSpPr txBox="1"/>
              <p:nvPr/>
            </p:nvSpPr>
            <p:spPr>
              <a:xfrm>
                <a:off x="4838485" y="4020181"/>
                <a:ext cx="227975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𝑆𝑡𝑎𝑟𝑡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𝑛𝑒𝑤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𝑚𝑒𝑎𝑠𝑢𝑟𝑒𝑚𝑒𝑛𝑡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C2C3919-1AD3-4443-88BF-C19A1908C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485" y="4020181"/>
                <a:ext cx="2279754" cy="338554"/>
              </a:xfrm>
              <a:prstGeom prst="rect">
                <a:avLst/>
              </a:prstGeom>
              <a:blipFill>
                <a:blip r:embed="rId3"/>
                <a:stretch>
                  <a:fillRect r="-3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59019060-A5DD-4074-88E9-99A0411F075D}"/>
              </a:ext>
            </a:extLst>
          </p:cNvPr>
          <p:cNvSpPr txBox="1"/>
          <p:nvPr/>
        </p:nvSpPr>
        <p:spPr>
          <a:xfrm>
            <a:off x="914400" y="3382441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Active-high</a:t>
            </a:r>
          </a:p>
          <a:p>
            <a:r>
              <a:rPr lang="en-US" sz="1400" dirty="0"/>
              <a:t>count ready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12EDB97F-5275-4406-89C3-CBC7D38FD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43185"/>
          </a:xfrm>
        </p:spPr>
        <p:txBody>
          <a:bodyPr/>
          <a:lstStyle/>
          <a:p>
            <a:pPr lvl="1"/>
            <a:r>
              <a:rPr lang="en-US" sz="2400" dirty="0"/>
              <a:t>Measurement completes at any point in 1Hz cycle</a:t>
            </a:r>
          </a:p>
          <a:p>
            <a:pPr lvl="1"/>
            <a:r>
              <a:rPr lang="en-US" sz="2400" dirty="0"/>
              <a:t>May leave little room for reading counters</a:t>
            </a:r>
          </a:p>
          <a:p>
            <a:pPr lvl="1"/>
            <a:r>
              <a:rPr lang="en-US" sz="2400" dirty="0"/>
              <a:t>Counter output will have to be buffered</a:t>
            </a:r>
          </a:p>
        </p:txBody>
      </p:sp>
    </p:spTree>
    <p:extLst>
      <p:ext uri="{BB962C8B-B14F-4D97-AF65-F5344CB8AC3E}">
        <p14:creationId xmlns:p14="http://schemas.microsoft.com/office/powerpoint/2010/main" val="5547107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147FD-6DA4-477B-9A5B-A9BEA08D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Oscillator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1C964-C5FF-4F37-98F5-CC59190FF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dirty="0"/>
              <a:t>Ground station provides a consistent 1pps that will act as a reference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This Ground Station signal is at the top of the calibration hierarchy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Calibration is performed through a counter that increments on every OCXO clock pulse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Calibration counter is read every other </a:t>
            </a:r>
            <a:r>
              <a:rPr lang="en-US" dirty="0" err="1"/>
              <a:t>pps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9E70E-5926-4F0C-93FB-904847FD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521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147FD-6DA4-477B-9A5B-A9BEA08D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Oscillator Calibration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9E70E-5926-4F0C-93FB-904847FD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32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7A5E5BB-E4A5-4128-AE35-E86D365D4A7E}"/>
              </a:ext>
            </a:extLst>
          </p:cNvPr>
          <p:cNvCxnSpPr>
            <a:cxnSpLocks/>
          </p:cNvCxnSpPr>
          <p:nvPr/>
        </p:nvCxnSpPr>
        <p:spPr>
          <a:xfrm flipV="1">
            <a:off x="1752600" y="4107163"/>
            <a:ext cx="0" cy="121403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78468AC-0F6B-4524-A88A-FA4E87E90E4E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752600" y="5321201"/>
            <a:ext cx="5665510" cy="2538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F52FD17-036B-499E-8038-98B01D924B84}"/>
              </a:ext>
            </a:extLst>
          </p:cNvPr>
          <p:cNvSpPr txBox="1"/>
          <p:nvPr/>
        </p:nvSpPr>
        <p:spPr>
          <a:xfrm>
            <a:off x="7418110" y="5210374"/>
            <a:ext cx="825833" cy="27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 (ns)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755B41C-E297-4127-B0A7-6BE8014CDCBC}"/>
              </a:ext>
            </a:extLst>
          </p:cNvPr>
          <p:cNvCxnSpPr>
            <a:cxnSpLocks/>
          </p:cNvCxnSpPr>
          <p:nvPr/>
        </p:nvCxnSpPr>
        <p:spPr>
          <a:xfrm flipV="1">
            <a:off x="4465053" y="5223725"/>
            <a:ext cx="0" cy="24572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AF859E3-75C8-4E99-9AA1-281CE58E78B3}"/>
              </a:ext>
            </a:extLst>
          </p:cNvPr>
          <p:cNvSpPr txBox="1"/>
          <p:nvPr/>
        </p:nvSpPr>
        <p:spPr>
          <a:xfrm>
            <a:off x="4287056" y="5505684"/>
            <a:ext cx="574403" cy="326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E3D8946-15B8-419F-BB5C-C3C699221011}"/>
              </a:ext>
            </a:extLst>
          </p:cNvPr>
          <p:cNvCxnSpPr>
            <a:cxnSpLocks/>
          </p:cNvCxnSpPr>
          <p:nvPr/>
        </p:nvCxnSpPr>
        <p:spPr>
          <a:xfrm flipV="1">
            <a:off x="7186171" y="5223725"/>
            <a:ext cx="0" cy="24572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F3927D1-86BC-473F-B29C-4153D0861385}"/>
              </a:ext>
            </a:extLst>
          </p:cNvPr>
          <p:cNvSpPr txBox="1"/>
          <p:nvPr/>
        </p:nvSpPr>
        <p:spPr>
          <a:xfrm>
            <a:off x="6864904" y="5508067"/>
            <a:ext cx="574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E262B36-107E-451A-8AD1-77D97374DA8F}"/>
              </a:ext>
            </a:extLst>
          </p:cNvPr>
          <p:cNvGrpSpPr/>
          <p:nvPr/>
        </p:nvGrpSpPr>
        <p:grpSpPr>
          <a:xfrm>
            <a:off x="1752601" y="4780627"/>
            <a:ext cx="1618717" cy="338234"/>
            <a:chOff x="685800" y="1556482"/>
            <a:chExt cx="5314707" cy="1110518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D8B7739-4D8D-44C7-9A04-CE4028CD5041}"/>
                </a:ext>
              </a:extLst>
            </p:cNvPr>
            <p:cNvCxnSpPr>
              <a:cxnSpLocks/>
            </p:cNvCxnSpPr>
            <p:nvPr/>
          </p:nvCxnSpPr>
          <p:spPr>
            <a:xfrm>
              <a:off x="685800" y="2667000"/>
              <a:ext cx="914400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45B1CFF-1B0A-4174-BB29-694DC39087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0200" y="1600200"/>
              <a:ext cx="0" cy="106680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9CA0E7B-D0B4-4D42-BBE6-1AF3F758214B}"/>
                </a:ext>
              </a:extLst>
            </p:cNvPr>
            <p:cNvCxnSpPr>
              <a:cxnSpLocks/>
            </p:cNvCxnSpPr>
            <p:nvPr/>
          </p:nvCxnSpPr>
          <p:spPr>
            <a:xfrm>
              <a:off x="1600200" y="1600200"/>
              <a:ext cx="914400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B3DB78A-9394-4F4C-85E4-BD3AD0D49378}"/>
                </a:ext>
              </a:extLst>
            </p:cNvPr>
            <p:cNvCxnSpPr>
              <a:cxnSpLocks/>
            </p:cNvCxnSpPr>
            <p:nvPr/>
          </p:nvCxnSpPr>
          <p:spPr>
            <a:xfrm>
              <a:off x="2514600" y="1600200"/>
              <a:ext cx="0" cy="106680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65C91F-DD9E-40E3-8CDA-74AF3E248034}"/>
                </a:ext>
              </a:extLst>
            </p:cNvPr>
            <p:cNvCxnSpPr>
              <a:cxnSpLocks/>
            </p:cNvCxnSpPr>
            <p:nvPr/>
          </p:nvCxnSpPr>
          <p:spPr>
            <a:xfrm>
              <a:off x="2514600" y="2667000"/>
              <a:ext cx="838200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3B83E44-9466-4E1C-AD4C-6CFA45679B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5500" y="1578342"/>
              <a:ext cx="0" cy="1088658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139DF7-ADB6-44CA-987F-5FDB70779156}"/>
                </a:ext>
              </a:extLst>
            </p:cNvPr>
            <p:cNvCxnSpPr>
              <a:cxnSpLocks/>
            </p:cNvCxnSpPr>
            <p:nvPr/>
          </p:nvCxnSpPr>
          <p:spPr>
            <a:xfrm>
              <a:off x="3365500" y="1578341"/>
              <a:ext cx="889000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F76B21-D895-4C41-8F22-A5772F327E28}"/>
                </a:ext>
              </a:extLst>
            </p:cNvPr>
            <p:cNvCxnSpPr>
              <a:cxnSpLocks/>
            </p:cNvCxnSpPr>
            <p:nvPr/>
          </p:nvCxnSpPr>
          <p:spPr>
            <a:xfrm>
              <a:off x="4254500" y="1600200"/>
              <a:ext cx="0" cy="106680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964A771-6ABB-46B3-B429-5DFB35066AC9}"/>
                </a:ext>
              </a:extLst>
            </p:cNvPr>
            <p:cNvCxnSpPr>
              <a:cxnSpLocks/>
            </p:cNvCxnSpPr>
            <p:nvPr/>
          </p:nvCxnSpPr>
          <p:spPr>
            <a:xfrm>
              <a:off x="4260607" y="2645141"/>
              <a:ext cx="838200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A89FF08-2295-4684-A0E5-60CFD4C89A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1507" y="1556483"/>
              <a:ext cx="0" cy="1088658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BE0A8E7-2CEA-46FE-9731-473C9886D2DA}"/>
                </a:ext>
              </a:extLst>
            </p:cNvPr>
            <p:cNvCxnSpPr>
              <a:cxnSpLocks/>
            </p:cNvCxnSpPr>
            <p:nvPr/>
          </p:nvCxnSpPr>
          <p:spPr>
            <a:xfrm>
              <a:off x="5111507" y="1556482"/>
              <a:ext cx="889000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C0CF5E4-F034-4BA8-A301-85050F2DF236}"/>
                </a:ext>
              </a:extLst>
            </p:cNvPr>
            <p:cNvCxnSpPr>
              <a:cxnSpLocks/>
            </p:cNvCxnSpPr>
            <p:nvPr/>
          </p:nvCxnSpPr>
          <p:spPr>
            <a:xfrm>
              <a:off x="6000507" y="1578341"/>
              <a:ext cx="0" cy="106680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C6AAD2D-F931-4B4A-A994-DF9EFA78DAFC}"/>
              </a:ext>
            </a:extLst>
          </p:cNvPr>
          <p:cNvGrpSpPr/>
          <p:nvPr/>
        </p:nvGrpSpPr>
        <p:grpSpPr>
          <a:xfrm>
            <a:off x="3378124" y="4770970"/>
            <a:ext cx="1618717" cy="338234"/>
            <a:chOff x="685800" y="1556482"/>
            <a:chExt cx="5314707" cy="1110518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47A3A9D-C541-4249-9BF8-A543F99E3EE9}"/>
                </a:ext>
              </a:extLst>
            </p:cNvPr>
            <p:cNvCxnSpPr>
              <a:cxnSpLocks/>
            </p:cNvCxnSpPr>
            <p:nvPr/>
          </p:nvCxnSpPr>
          <p:spPr>
            <a:xfrm>
              <a:off x="685800" y="2667000"/>
              <a:ext cx="914400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6CF92CB-2507-466A-BBA8-050831118C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0200" y="1600200"/>
              <a:ext cx="0" cy="106680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DC18826-608E-4AD3-B72F-786424A1E9C2}"/>
                </a:ext>
              </a:extLst>
            </p:cNvPr>
            <p:cNvCxnSpPr>
              <a:cxnSpLocks/>
            </p:cNvCxnSpPr>
            <p:nvPr/>
          </p:nvCxnSpPr>
          <p:spPr>
            <a:xfrm>
              <a:off x="1600200" y="1600200"/>
              <a:ext cx="914400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B531D7E-BE40-4F22-97F7-D1ACD77474BE}"/>
                </a:ext>
              </a:extLst>
            </p:cNvPr>
            <p:cNvCxnSpPr>
              <a:cxnSpLocks/>
            </p:cNvCxnSpPr>
            <p:nvPr/>
          </p:nvCxnSpPr>
          <p:spPr>
            <a:xfrm>
              <a:off x="2514600" y="1600200"/>
              <a:ext cx="0" cy="106680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1CE9724-B764-4D44-A183-BD47BC0A4ABD}"/>
                </a:ext>
              </a:extLst>
            </p:cNvPr>
            <p:cNvCxnSpPr>
              <a:cxnSpLocks/>
            </p:cNvCxnSpPr>
            <p:nvPr/>
          </p:nvCxnSpPr>
          <p:spPr>
            <a:xfrm>
              <a:off x="2514600" y="2667000"/>
              <a:ext cx="838200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A7CB5E3-7058-4E37-89AD-89C50A03D1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5500" y="1578342"/>
              <a:ext cx="0" cy="1088658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2420337-0E4E-4FCD-953F-832B3D3A1E37}"/>
                </a:ext>
              </a:extLst>
            </p:cNvPr>
            <p:cNvCxnSpPr>
              <a:cxnSpLocks/>
            </p:cNvCxnSpPr>
            <p:nvPr/>
          </p:nvCxnSpPr>
          <p:spPr>
            <a:xfrm>
              <a:off x="3365500" y="1578341"/>
              <a:ext cx="889000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203FB2A-572C-48ED-AD6A-2442A9AE36EF}"/>
                </a:ext>
              </a:extLst>
            </p:cNvPr>
            <p:cNvCxnSpPr>
              <a:cxnSpLocks/>
            </p:cNvCxnSpPr>
            <p:nvPr/>
          </p:nvCxnSpPr>
          <p:spPr>
            <a:xfrm>
              <a:off x="4254500" y="1600200"/>
              <a:ext cx="0" cy="106680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1C3958E-1670-4476-8CFB-38F773B6B458}"/>
                </a:ext>
              </a:extLst>
            </p:cNvPr>
            <p:cNvCxnSpPr>
              <a:cxnSpLocks/>
            </p:cNvCxnSpPr>
            <p:nvPr/>
          </p:nvCxnSpPr>
          <p:spPr>
            <a:xfrm>
              <a:off x="4260607" y="2645141"/>
              <a:ext cx="838200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1EF505A-6BCA-4E83-A59B-D946E4CE9A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1507" y="1556483"/>
              <a:ext cx="0" cy="1088658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CAEC8B4-E7DC-4FFF-B022-DEDA3004E410}"/>
                </a:ext>
              </a:extLst>
            </p:cNvPr>
            <p:cNvCxnSpPr>
              <a:cxnSpLocks/>
            </p:cNvCxnSpPr>
            <p:nvPr/>
          </p:nvCxnSpPr>
          <p:spPr>
            <a:xfrm>
              <a:off x="5111507" y="1556482"/>
              <a:ext cx="889000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4707E2A-12C1-456A-8A3F-3113F3EE4E1A}"/>
                </a:ext>
              </a:extLst>
            </p:cNvPr>
            <p:cNvCxnSpPr>
              <a:cxnSpLocks/>
            </p:cNvCxnSpPr>
            <p:nvPr/>
          </p:nvCxnSpPr>
          <p:spPr>
            <a:xfrm>
              <a:off x="6000507" y="1578341"/>
              <a:ext cx="0" cy="106680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4281F82-9452-45C5-939C-E37A979A6C35}"/>
              </a:ext>
            </a:extLst>
          </p:cNvPr>
          <p:cNvGrpSpPr/>
          <p:nvPr/>
        </p:nvGrpSpPr>
        <p:grpSpPr>
          <a:xfrm>
            <a:off x="4996840" y="4761267"/>
            <a:ext cx="1618717" cy="338234"/>
            <a:chOff x="685800" y="1556482"/>
            <a:chExt cx="5314707" cy="1110518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F3EC1B1-A9D1-46D1-AA69-65AA049F35E9}"/>
                </a:ext>
              </a:extLst>
            </p:cNvPr>
            <p:cNvCxnSpPr>
              <a:cxnSpLocks/>
            </p:cNvCxnSpPr>
            <p:nvPr/>
          </p:nvCxnSpPr>
          <p:spPr>
            <a:xfrm>
              <a:off x="685800" y="2667000"/>
              <a:ext cx="914400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C707339-1FA6-49AA-B40B-ECE8EBCEBF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0200" y="1600200"/>
              <a:ext cx="0" cy="106680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372002E-3BCB-4FCC-AA04-74D5271E479B}"/>
                </a:ext>
              </a:extLst>
            </p:cNvPr>
            <p:cNvCxnSpPr>
              <a:cxnSpLocks/>
            </p:cNvCxnSpPr>
            <p:nvPr/>
          </p:nvCxnSpPr>
          <p:spPr>
            <a:xfrm>
              <a:off x="1600200" y="1600200"/>
              <a:ext cx="914400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6428DD4-5019-4F98-B7F5-0936963A3AD2}"/>
                </a:ext>
              </a:extLst>
            </p:cNvPr>
            <p:cNvCxnSpPr>
              <a:cxnSpLocks/>
            </p:cNvCxnSpPr>
            <p:nvPr/>
          </p:nvCxnSpPr>
          <p:spPr>
            <a:xfrm>
              <a:off x="2514600" y="1600200"/>
              <a:ext cx="0" cy="106680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2EA8DE7-93C8-4498-902F-76962EA2A7AC}"/>
                </a:ext>
              </a:extLst>
            </p:cNvPr>
            <p:cNvCxnSpPr>
              <a:cxnSpLocks/>
            </p:cNvCxnSpPr>
            <p:nvPr/>
          </p:nvCxnSpPr>
          <p:spPr>
            <a:xfrm>
              <a:off x="2514600" y="2667000"/>
              <a:ext cx="838200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C257911-078E-42E7-A42A-B876801106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5500" y="1578342"/>
              <a:ext cx="0" cy="1088658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FC2056F-D2FE-4478-84EB-129022989081}"/>
                </a:ext>
              </a:extLst>
            </p:cNvPr>
            <p:cNvCxnSpPr>
              <a:cxnSpLocks/>
            </p:cNvCxnSpPr>
            <p:nvPr/>
          </p:nvCxnSpPr>
          <p:spPr>
            <a:xfrm>
              <a:off x="3365500" y="1578341"/>
              <a:ext cx="889000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FDFDFBE-18EC-4F45-96F5-D85276823D6E}"/>
                </a:ext>
              </a:extLst>
            </p:cNvPr>
            <p:cNvCxnSpPr>
              <a:cxnSpLocks/>
            </p:cNvCxnSpPr>
            <p:nvPr/>
          </p:nvCxnSpPr>
          <p:spPr>
            <a:xfrm>
              <a:off x="4254500" y="1600200"/>
              <a:ext cx="0" cy="106680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A993A1B-96C6-43E0-9BF4-716F0570996F}"/>
                </a:ext>
              </a:extLst>
            </p:cNvPr>
            <p:cNvCxnSpPr>
              <a:cxnSpLocks/>
            </p:cNvCxnSpPr>
            <p:nvPr/>
          </p:nvCxnSpPr>
          <p:spPr>
            <a:xfrm>
              <a:off x="4260607" y="2645141"/>
              <a:ext cx="838200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3ED06FC-7D94-4969-BA55-C01C43E016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1507" y="1556483"/>
              <a:ext cx="0" cy="1088658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DAB4240-999C-4848-A4D6-2FAB72F2F0C6}"/>
                </a:ext>
              </a:extLst>
            </p:cNvPr>
            <p:cNvCxnSpPr>
              <a:cxnSpLocks/>
            </p:cNvCxnSpPr>
            <p:nvPr/>
          </p:nvCxnSpPr>
          <p:spPr>
            <a:xfrm>
              <a:off x="5111507" y="1556482"/>
              <a:ext cx="889000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E1B98B9-079A-4841-A46B-706315F50711}"/>
                </a:ext>
              </a:extLst>
            </p:cNvPr>
            <p:cNvCxnSpPr>
              <a:cxnSpLocks/>
            </p:cNvCxnSpPr>
            <p:nvPr/>
          </p:nvCxnSpPr>
          <p:spPr>
            <a:xfrm>
              <a:off x="6000507" y="1578341"/>
              <a:ext cx="0" cy="106680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BFD021B-D0FF-457B-A430-2478BE8424CB}"/>
              </a:ext>
            </a:extLst>
          </p:cNvPr>
          <p:cNvCxnSpPr>
            <a:cxnSpLocks/>
          </p:cNvCxnSpPr>
          <p:nvPr/>
        </p:nvCxnSpPr>
        <p:spPr>
          <a:xfrm>
            <a:off x="6629168" y="5094128"/>
            <a:ext cx="278502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B8ED9C8-9C41-4DD6-932A-290AB38155E0}"/>
              </a:ext>
            </a:extLst>
          </p:cNvPr>
          <p:cNvCxnSpPr>
            <a:cxnSpLocks/>
          </p:cNvCxnSpPr>
          <p:nvPr/>
        </p:nvCxnSpPr>
        <p:spPr>
          <a:xfrm flipV="1">
            <a:off x="6907670" y="4769209"/>
            <a:ext cx="0" cy="324919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0E8CF99-8462-42A2-8B85-3EE4C83B6F25}"/>
              </a:ext>
            </a:extLst>
          </p:cNvPr>
          <p:cNvCxnSpPr>
            <a:cxnSpLocks/>
          </p:cNvCxnSpPr>
          <p:nvPr/>
        </p:nvCxnSpPr>
        <p:spPr>
          <a:xfrm>
            <a:off x="6907670" y="4769209"/>
            <a:ext cx="278502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30B48E4-BDEB-4E20-9952-A17557B1DE9D}"/>
              </a:ext>
            </a:extLst>
          </p:cNvPr>
          <p:cNvCxnSpPr>
            <a:cxnSpLocks/>
          </p:cNvCxnSpPr>
          <p:nvPr/>
        </p:nvCxnSpPr>
        <p:spPr>
          <a:xfrm>
            <a:off x="7186171" y="4769209"/>
            <a:ext cx="0" cy="324919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51724AD-6639-4055-A664-7564DC7CED21}"/>
              </a:ext>
            </a:extLst>
          </p:cNvPr>
          <p:cNvGrpSpPr/>
          <p:nvPr/>
        </p:nvGrpSpPr>
        <p:grpSpPr>
          <a:xfrm>
            <a:off x="1752600" y="4316963"/>
            <a:ext cx="5427497" cy="374644"/>
            <a:chOff x="692662" y="4687841"/>
            <a:chExt cx="7153117" cy="493759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D3604D1-545C-46F6-9076-AD62902EEFE4}"/>
                </a:ext>
              </a:extLst>
            </p:cNvPr>
            <p:cNvGrpSpPr/>
            <p:nvPr/>
          </p:nvGrpSpPr>
          <p:grpSpPr>
            <a:xfrm>
              <a:off x="692662" y="4713489"/>
              <a:ext cx="2383916" cy="468111"/>
              <a:chOff x="692662" y="4103727"/>
              <a:chExt cx="5489208" cy="1077873"/>
            </a:xfrm>
          </p:grpSpPr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1EBA07A3-4752-4B58-BC11-2F5F13C24A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09870" y="4114800"/>
                <a:ext cx="0" cy="106680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20B87AF7-5042-43AB-94CE-34C38622C0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7062" y="4111109"/>
                <a:ext cx="91440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39046626-9A6E-4942-B8FB-3F04C319BE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24270" y="4114800"/>
                <a:ext cx="0" cy="106680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B316F11F-C03F-437D-BCD3-0EDA80847E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2662" y="5181600"/>
                <a:ext cx="91440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52EDA5D1-DCE8-4D3E-B302-3600EC9149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38670" y="4111109"/>
                <a:ext cx="0" cy="106680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FC09F73A-98D2-4AAC-B7AA-9AF562620F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5862" y="4107418"/>
                <a:ext cx="91440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14CCA9D3-EAF6-4872-BA9A-BBFAEF7100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3070" y="4111109"/>
                <a:ext cx="0" cy="106680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A8E19B83-7502-4ABF-95C8-DC00D17733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21462" y="5177909"/>
                <a:ext cx="91440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1EB694A3-BB9D-48FC-9718-43D75ED23A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67470" y="4107418"/>
                <a:ext cx="0" cy="106680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9738F243-2D1A-4D4E-856B-D0A5AF3841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4662" y="4103727"/>
                <a:ext cx="91440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F6B4EBFB-6766-4A74-8199-D138660184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870" y="4107418"/>
                <a:ext cx="0" cy="106680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4DC3FD0E-8A1D-464B-BA9A-3C270A5C71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0262" y="5174218"/>
                <a:ext cx="91440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F21DD0F-3CC7-4A1E-9385-E6E654CF87D7}"/>
                </a:ext>
              </a:extLst>
            </p:cNvPr>
            <p:cNvGrpSpPr/>
            <p:nvPr/>
          </p:nvGrpSpPr>
          <p:grpSpPr>
            <a:xfrm>
              <a:off x="3074137" y="4700081"/>
              <a:ext cx="2383916" cy="468111"/>
              <a:chOff x="692662" y="4103727"/>
              <a:chExt cx="5489208" cy="1077873"/>
            </a:xfrm>
          </p:grpSpPr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DE48285D-BE90-44E5-A5C3-C47377959C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09870" y="4114800"/>
                <a:ext cx="0" cy="106680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12FEC83D-E51E-4906-89A9-B7CDAC06C9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7062" y="4111109"/>
                <a:ext cx="91440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A66BD680-4FB2-4AEB-BFB4-ED003D4585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24270" y="4114800"/>
                <a:ext cx="0" cy="106680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FB8ADA31-7E7A-40F9-91DF-75B8B7535A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2662" y="5181600"/>
                <a:ext cx="91440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69DC159-88CA-4B96-BE93-D725F63BA4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38670" y="4111109"/>
                <a:ext cx="0" cy="106680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6A7FD446-A09A-4B14-82F0-6AF88B514A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5862" y="4107418"/>
                <a:ext cx="91440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784D98B-E826-425F-B0FA-0453E05EC6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3070" y="4111109"/>
                <a:ext cx="0" cy="106680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3FDD26D8-B497-4040-BFEA-A02CB70E10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21462" y="5177909"/>
                <a:ext cx="91440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5DF4B7AE-C512-4C74-B9C0-B56A174A69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67470" y="4107418"/>
                <a:ext cx="0" cy="106680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A76D3F68-511E-4032-BEDD-6AD8535AB7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4662" y="4103727"/>
                <a:ext cx="91440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17A49D48-15CC-4908-B3F9-D96BA8F912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870" y="4107418"/>
                <a:ext cx="0" cy="106680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5FCE0C80-4A39-4889-A1C7-ADD9C00E55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0262" y="5174218"/>
                <a:ext cx="91440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DA416AA-D14F-41AC-A445-1826979970A0}"/>
                </a:ext>
              </a:extLst>
            </p:cNvPr>
            <p:cNvGrpSpPr/>
            <p:nvPr/>
          </p:nvGrpSpPr>
          <p:grpSpPr>
            <a:xfrm>
              <a:off x="5461863" y="4687841"/>
              <a:ext cx="2383916" cy="468111"/>
              <a:chOff x="692662" y="4103727"/>
              <a:chExt cx="5489208" cy="1077873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B55F98A-CFF9-4D8A-BE61-AD5394EFCB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09870" y="4114800"/>
                <a:ext cx="0" cy="106680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A48E4D3-A483-44CD-899B-D766431555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7062" y="4111109"/>
                <a:ext cx="91440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36D4265A-0D2A-4294-BCB5-C609998D9C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24270" y="4114800"/>
                <a:ext cx="0" cy="106680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18B0B1B-6366-4266-8178-366FD77E04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2662" y="5181600"/>
                <a:ext cx="91440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264B877-A3D5-470D-AC08-2E6D577DD5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38670" y="4111109"/>
                <a:ext cx="0" cy="106680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7117FB1C-0794-4124-A93F-B7EAF960D1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5862" y="4107418"/>
                <a:ext cx="91440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279128B7-3E72-4E5A-82E8-786CB7290B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3070" y="4111109"/>
                <a:ext cx="0" cy="106680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FDA026C-55B0-4F01-9214-4AEBCB37D1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21462" y="5177909"/>
                <a:ext cx="91440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8BC90AA4-6754-46C0-AA7D-2EEA0E6AE3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67470" y="4107418"/>
                <a:ext cx="0" cy="106680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73DB8BDA-6BAB-4707-832B-1FB3ECDAE6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4662" y="4103727"/>
                <a:ext cx="91440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54BCF662-EC67-4BA8-8D07-BCE26E7079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870" y="4107418"/>
                <a:ext cx="0" cy="106680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E2FDC987-0A03-466C-8481-D45C1B042E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0262" y="5174218"/>
                <a:ext cx="91440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CD5A65CD-D32E-403B-96A3-C59167D29D71}"/>
              </a:ext>
            </a:extLst>
          </p:cNvPr>
          <p:cNvSpPr txBox="1"/>
          <p:nvPr/>
        </p:nvSpPr>
        <p:spPr>
          <a:xfrm>
            <a:off x="238235" y="4846439"/>
            <a:ext cx="1124020" cy="27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Nominal Rate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B4A514A-028D-4B6C-ABEA-A9D16A5296BF}"/>
              </a:ext>
            </a:extLst>
          </p:cNvPr>
          <p:cNvSpPr txBox="1"/>
          <p:nvPr/>
        </p:nvSpPr>
        <p:spPr>
          <a:xfrm>
            <a:off x="238235" y="4441761"/>
            <a:ext cx="1246042" cy="27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Measured Rate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25E57AD-751B-4BF9-8EF7-3D9BD02B27D9}"/>
              </a:ext>
            </a:extLst>
          </p:cNvPr>
          <p:cNvSpPr txBox="1"/>
          <p:nvPr/>
        </p:nvSpPr>
        <p:spPr>
          <a:xfrm>
            <a:off x="7328555" y="4445565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9 cycles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B46B772-8323-44D6-B460-61FB26E5D0C2}"/>
              </a:ext>
            </a:extLst>
          </p:cNvPr>
          <p:cNvSpPr txBox="1"/>
          <p:nvPr/>
        </p:nvSpPr>
        <p:spPr>
          <a:xfrm>
            <a:off x="7328555" y="4834697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 cycles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3A0A2F0-A94A-44EF-8DC7-6AA6BA173482}"/>
              </a:ext>
            </a:extLst>
          </p:cNvPr>
          <p:cNvSpPr txBox="1"/>
          <p:nvPr/>
        </p:nvSpPr>
        <p:spPr>
          <a:xfrm>
            <a:off x="3371319" y="3750565"/>
            <a:ext cx="2019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Oscillator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E6E9B85C-3507-46A6-82EF-FB94CC175694}"/>
                  </a:ext>
                </a:extLst>
              </p:cNvPr>
              <p:cNvSpPr txBox="1"/>
              <p:nvPr/>
            </p:nvSpPr>
            <p:spPr>
              <a:xfrm>
                <a:off x="1484276" y="1791076"/>
                <a:ext cx="5526117" cy="5259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𝑐𝑎𝑙𝑖𝑏𝑟𝑎𝑡𝑖𝑜𝑛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𝑓𝑎𝑐𝑡𝑜𝑟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𝑛𝑜𝑚𝑖𝑛𝑎𝑙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𝑐𝑎𝑙𝑖𝑏𝑟𝑎𝑡𝑖𝑜𝑛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𝑐𝑎𝑙𝑖𝑏𝑟𝑎𝑡𝑖𝑜𝑛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E6E9B85C-3507-46A6-82EF-FB94CC175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4276" y="1791076"/>
                <a:ext cx="5526117" cy="5259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F7D9A2D-3CB3-46A0-BE73-02776565F834}"/>
                  </a:ext>
                </a:extLst>
              </p:cNvPr>
              <p:cNvSpPr txBox="1"/>
              <p:nvPr/>
            </p:nvSpPr>
            <p:spPr>
              <a:xfrm>
                <a:off x="1484276" y="2646015"/>
                <a:ext cx="552611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𝑐𝑎𝑙𝑖𝑏𝑟𝑎𝑡𝑖𝑜𝑛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𝑓𝑎𝑐𝑡𝑜𝑟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𝑚𝑒𝑎𝑠𝑢𝑟𝑒𝑑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𝑑𝑒𝑙𝑡𝑎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𝑐𝑜𝑢𝑛𝑡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F7D9A2D-3CB3-46A0-BE73-02776565F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4276" y="2646015"/>
                <a:ext cx="5526117" cy="276999"/>
              </a:xfrm>
              <a:prstGeom prst="rect">
                <a:avLst/>
              </a:prstGeom>
              <a:blipFill>
                <a:blip r:embed="rId3"/>
                <a:stretch>
                  <a:fillRect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6818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147FD-6DA4-477B-9A5B-A9BEA08D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Flowchart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9E70E-5926-4F0C-93FB-904847FD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31D00D7-D442-4DEA-BEB2-F650177F9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18" y="1655763"/>
            <a:ext cx="3276600" cy="4257675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buNone/>
            </a:pPr>
            <a:r>
              <a:rPr lang="en-US" sz="1600" b="1" dirty="0"/>
              <a:t>Initialization</a:t>
            </a:r>
          </a:p>
          <a:p>
            <a:pPr marL="457200" lvl="1" indent="0">
              <a:buNone/>
            </a:pPr>
            <a:r>
              <a:rPr lang="en-US" sz="1600" dirty="0"/>
              <a:t>Set up the µC I/O and TCP/IP stack</a:t>
            </a:r>
          </a:p>
          <a:p>
            <a:pPr marL="457200" lvl="1" indent="0">
              <a:buNone/>
            </a:pPr>
            <a:br>
              <a:rPr lang="en-US" sz="1600" b="1" dirty="0"/>
            </a:br>
            <a:r>
              <a:rPr lang="en-US" sz="1600" b="1" dirty="0"/>
              <a:t>Warmup</a:t>
            </a:r>
            <a:endParaRPr lang="en-US" sz="1600" dirty="0"/>
          </a:p>
          <a:p>
            <a:pPr marL="457200" lvl="1" indent="0">
              <a:buNone/>
            </a:pPr>
            <a:r>
              <a:rPr lang="en-US" sz="1600" dirty="0"/>
              <a:t>Wait for OCXO to stabilize</a:t>
            </a:r>
            <a:br>
              <a:rPr lang="en-US" sz="1600" dirty="0"/>
            </a:br>
            <a:br>
              <a:rPr lang="en-US" sz="1600" dirty="0"/>
            </a:br>
            <a:r>
              <a:rPr lang="en-US" sz="1600" b="1" dirty="0"/>
              <a:t>Calibration</a:t>
            </a:r>
            <a:endParaRPr lang="en-US" sz="1600" dirty="0"/>
          </a:p>
          <a:p>
            <a:pPr marL="457200" lvl="1" indent="0">
              <a:buNone/>
            </a:pPr>
            <a:r>
              <a:rPr lang="en-US" sz="1600" dirty="0"/>
              <a:t>Read calibration counter, calculate calibration factor</a:t>
            </a:r>
            <a:br>
              <a:rPr lang="en-US" sz="1600" dirty="0"/>
            </a:br>
            <a:br>
              <a:rPr lang="en-US" sz="1600" dirty="0"/>
            </a:br>
            <a:r>
              <a:rPr lang="en-US" sz="1600" b="1" dirty="0"/>
              <a:t>Measurement</a:t>
            </a:r>
            <a:endParaRPr lang="en-US" sz="1600" dirty="0"/>
          </a:p>
          <a:p>
            <a:pPr marL="457200" lvl="1" indent="0">
              <a:buNone/>
            </a:pPr>
            <a:r>
              <a:rPr lang="en-US" sz="1600" dirty="0"/>
              <a:t>Read measurement counter, apply calibration factor</a:t>
            </a:r>
          </a:p>
          <a:p>
            <a:pPr marL="457200" lvl="1" indent="0">
              <a:buNone/>
            </a:pPr>
            <a:br>
              <a:rPr lang="en-US" sz="1600" b="1" dirty="0"/>
            </a:br>
            <a:r>
              <a:rPr lang="en-US" sz="1600" b="1" dirty="0"/>
              <a:t>Network</a:t>
            </a:r>
            <a:endParaRPr lang="en-US" sz="1600" dirty="0"/>
          </a:p>
          <a:p>
            <a:pPr marL="457200" lvl="1" indent="0">
              <a:buNone/>
            </a:pPr>
            <a:r>
              <a:rPr lang="en-US" sz="1600" dirty="0"/>
              <a:t>Send the measurement to the client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46103B-A745-44EA-A9E3-12FB925FE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618" y="1297574"/>
            <a:ext cx="5086082" cy="461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016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147FD-6DA4-477B-9A5B-A9BEA08D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Characteristics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1C964-C5FF-4F37-98F5-CC59190FF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Testing components individually</a:t>
            </a:r>
          </a:p>
          <a:p>
            <a:pPr lvl="1"/>
            <a:r>
              <a:rPr lang="en-US" dirty="0"/>
              <a:t>Need to characterize how individual components respond to inputs</a:t>
            </a:r>
          </a:p>
          <a:p>
            <a:pPr lvl="1"/>
            <a:r>
              <a:rPr lang="en-US" dirty="0"/>
              <a:t>Slowly piece together unit, maintaining desirable characteristics</a:t>
            </a:r>
          </a:p>
          <a:p>
            <a:pPr lvl="1"/>
            <a:r>
              <a:rPr lang="en-US" dirty="0"/>
              <a:t>Translate complete unit to solderable breadboard once a functional unit is assembled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9E70E-5926-4F0C-93FB-904847FD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3EFB43-BEAF-4970-A06C-24B01B76FA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84956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147FD-6DA4-477B-9A5B-A9BEA08D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Plan: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1C964-C5FF-4F37-98F5-CC59190FF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Produce a series of known deltas</a:t>
            </a:r>
            <a:endParaRPr lang="en-US" sz="2400" dirty="0"/>
          </a:p>
          <a:p>
            <a:pPr lvl="1"/>
            <a:r>
              <a:rPr lang="en-US" sz="2400" dirty="0"/>
              <a:t>Two signal sweep</a:t>
            </a:r>
          </a:p>
          <a:p>
            <a:pPr marL="457200" lvl="1" indent="0">
              <a:buNone/>
            </a:pPr>
            <a:endParaRPr lang="en-US" sz="2400" dirty="0"/>
          </a:p>
          <a:p>
            <a:pPr lvl="2"/>
            <a:r>
              <a:rPr lang="en-US" sz="2000" b="0" dirty="0"/>
              <a:t>Set sig1 to 1Hz</a:t>
            </a:r>
          </a:p>
          <a:p>
            <a:pPr lvl="2"/>
            <a:endParaRPr lang="en-US" sz="2000" b="0" dirty="0"/>
          </a:p>
          <a:p>
            <a:pPr lvl="2"/>
            <a:r>
              <a:rPr lang="en-US" sz="2000" b="0" dirty="0"/>
              <a:t>Set sig2 to 0.99Hz </a:t>
            </a:r>
            <a:r>
              <a:rPr lang="en-US" sz="2000" b="0" dirty="0">
                <a:sym typeface="Wingdings" panose="05000000000000000000" pitchFamily="2" charset="2"/>
              </a:rPr>
              <a:t> deltas increase by 10,101,010ns</a:t>
            </a:r>
          </a:p>
          <a:p>
            <a:pPr lvl="2"/>
            <a:endParaRPr lang="en-US" sz="2000" b="0" dirty="0">
              <a:sym typeface="Wingdings" panose="05000000000000000000" pitchFamily="2" charset="2"/>
            </a:endParaRPr>
          </a:p>
          <a:p>
            <a:pPr lvl="3"/>
            <a:r>
              <a:rPr lang="en-US" dirty="0">
                <a:sym typeface="Wingdings" panose="05000000000000000000" pitchFamily="2" charset="2"/>
              </a:rPr>
              <a:t>e.g. 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Δ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=10,101,010ns, 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Δ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=20,202,020ns, 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Δ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=30,303,030ns, etc. </a:t>
            </a:r>
            <a:endParaRPr lang="en-US" dirty="0"/>
          </a:p>
          <a:p>
            <a:pPr marL="1371600" lvl="3" indent="0">
              <a:buNone/>
            </a:pPr>
            <a:endParaRPr lang="en-US" b="0" dirty="0"/>
          </a:p>
          <a:p>
            <a:pPr lvl="2"/>
            <a:r>
              <a:rPr lang="en-US" sz="2000" b="0" dirty="0"/>
              <a:t>Compare measured deltas to predicted values</a:t>
            </a:r>
          </a:p>
          <a:p>
            <a:pPr lvl="2"/>
            <a:endParaRPr lang="en-US" sz="2000" b="0" dirty="0"/>
          </a:p>
          <a:p>
            <a:pPr lvl="2"/>
            <a:endParaRPr lang="en-US" sz="2000" b="0" dirty="0"/>
          </a:p>
          <a:p>
            <a:pPr lvl="2"/>
            <a:endParaRPr lang="en-US" sz="20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9E70E-5926-4F0C-93FB-904847FD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3EFB43-BEAF-4970-A06C-24B01B76FA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89345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147FD-6DA4-477B-9A5B-A9BEA08D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Plan: Equipment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1C964-C5FF-4F37-98F5-CC59190FF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Produce a series of known deltas</a:t>
            </a:r>
          </a:p>
          <a:p>
            <a:pPr lvl="1"/>
            <a:r>
              <a:rPr lang="en-US" dirty="0"/>
              <a:t>Keysight 33622A</a:t>
            </a:r>
          </a:p>
          <a:p>
            <a:pPr lvl="2"/>
            <a:r>
              <a:rPr lang="en-US" b="0" dirty="0"/>
              <a:t>High-stability </a:t>
            </a:r>
            <a:r>
              <a:rPr lang="en-US" b="0" dirty="0" err="1"/>
              <a:t>timebase</a:t>
            </a:r>
            <a:r>
              <a:rPr lang="en-US" b="0" dirty="0"/>
              <a:t>: 0.1ppm stability</a:t>
            </a:r>
          </a:p>
          <a:p>
            <a:pPr lvl="2"/>
            <a:r>
              <a:rPr lang="en-US" b="0" dirty="0"/>
              <a:t>Low jitter: ~1ps jitter</a:t>
            </a:r>
          </a:p>
          <a:p>
            <a:pPr lvl="2"/>
            <a:r>
              <a:rPr lang="en-US" b="0" dirty="0"/>
              <a:t>Low harmonic distortion: ~0.03%</a:t>
            </a:r>
          </a:p>
          <a:p>
            <a:pPr lvl="2"/>
            <a:r>
              <a:rPr lang="en-US" b="0" dirty="0"/>
              <a:t>Pulses up to 100MHz</a:t>
            </a:r>
          </a:p>
          <a:p>
            <a:pPr lvl="1"/>
            <a:r>
              <a:rPr lang="en-US" sz="2400" dirty="0"/>
              <a:t>Keysight MSOX6004A Oscilloscope</a:t>
            </a:r>
          </a:p>
          <a:p>
            <a:pPr lvl="1"/>
            <a:r>
              <a:rPr lang="en-US" sz="2400" dirty="0"/>
              <a:t>Agilent N2894-60002 Passive Probe</a:t>
            </a:r>
          </a:p>
          <a:p>
            <a:pPr lvl="2"/>
            <a:r>
              <a:rPr lang="en-US" sz="2000" b="0" dirty="0"/>
              <a:t>700MHz</a:t>
            </a:r>
          </a:p>
          <a:p>
            <a:pPr lvl="2"/>
            <a:endParaRPr lang="en-US" sz="20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9E70E-5926-4F0C-93FB-904847FD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3EFB43-BEAF-4970-A06C-24B01B76FA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05744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147FD-6DA4-477B-9A5B-A9BEA08D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Plan: Equipment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9030884-6F21-4FB9-8400-62F4648C8D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583" y="1220183"/>
            <a:ext cx="6020314" cy="2438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9E70E-5926-4F0C-93FB-904847FD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3EFB43-BEAF-4970-A06C-24B01B76FA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328F0C-7658-42C1-BE1F-DACA31E38D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584" y="3665030"/>
            <a:ext cx="6020314" cy="250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7319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147FD-6DA4-477B-9A5B-A9BEA08D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Plan: Expected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9E70E-5926-4F0C-93FB-904847FD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3EFB43-BEAF-4970-A06C-24B01B76FA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42B5FC-7617-4F8A-8AB1-5F6CA7408F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" y="1488727"/>
            <a:ext cx="9081871" cy="4343400"/>
          </a:xfrm>
        </p:spPr>
      </p:pic>
    </p:spTree>
    <p:extLst>
      <p:ext uri="{BB962C8B-B14F-4D97-AF65-F5344CB8AC3E}">
        <p14:creationId xmlns:p14="http://schemas.microsoft.com/office/powerpoint/2010/main" val="36846095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147FD-6DA4-477B-9A5B-A9BEA08D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Plan: Expected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9E70E-5926-4F0C-93FB-904847FD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3EFB43-BEAF-4970-A06C-24B01B76FA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2A04BF7-221B-4650-BA06-EA260EF42C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" y="1463675"/>
            <a:ext cx="9094364" cy="4343400"/>
          </a:xfrm>
        </p:spPr>
      </p:pic>
    </p:spTree>
    <p:extLst>
      <p:ext uri="{BB962C8B-B14F-4D97-AF65-F5344CB8AC3E}">
        <p14:creationId xmlns:p14="http://schemas.microsoft.com/office/powerpoint/2010/main" val="1686857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C1A45F-7462-44C1-8279-D0C157144AF9}"/>
              </a:ext>
            </a:extLst>
          </p:cNvPr>
          <p:cNvSpPr/>
          <p:nvPr/>
        </p:nvSpPr>
        <p:spPr>
          <a:xfrm>
            <a:off x="2842872" y="4008200"/>
            <a:ext cx="2494569" cy="2074334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19753-B196-264D-A5DF-A90301A0C4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2" name="Google Shape;120;p17">
            <a:extLst>
              <a:ext uri="{FF2B5EF4-FFF2-40B4-BE49-F238E27FC236}">
                <a16:creationId xmlns:a16="http://schemas.microsoft.com/office/drawing/2014/main" id="{AD36A5E0-1835-C74F-8594-EDA4AE6E74F1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648200" cy="687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4000"/>
              <a:buFont typeface="Cabin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Cabin"/>
                <a:cs typeface="Cabin"/>
                <a:sym typeface="Cabin"/>
              </a:rPr>
              <a:t>Problem statement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Cabin"/>
                <a:cs typeface="Cabin"/>
                <a:sym typeface="Cabin"/>
              </a:rPr>
              <a:t> </a:t>
            </a:r>
          </a:p>
        </p:txBody>
      </p:sp>
      <p:sp>
        <p:nvSpPr>
          <p:cNvPr id="61" name="Google Shape;121;p17">
            <a:extLst>
              <a:ext uri="{FF2B5EF4-FFF2-40B4-BE49-F238E27FC236}">
                <a16:creationId xmlns:a16="http://schemas.microsoft.com/office/drawing/2014/main" id="{F0A73247-79B7-4E41-AB0B-3C94396D7948}"/>
              </a:ext>
            </a:extLst>
          </p:cNvPr>
          <p:cNvSpPr txBox="1">
            <a:spLocks/>
          </p:cNvSpPr>
          <p:nvPr/>
        </p:nvSpPr>
        <p:spPr>
          <a:xfrm>
            <a:off x="1258349" y="780176"/>
            <a:ext cx="7109740" cy="3895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914400" marR="0" lvl="1" indent="-4064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1" i="1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2800"/>
              <a:buFont typeface="Arial"/>
              <a:buNone/>
              <a:tabLst/>
              <a:defRPr/>
            </a:pP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bin"/>
                <a:cs typeface="Cabin"/>
                <a:sym typeface="Cabin"/>
              </a:rPr>
              <a:t>Time Compare Unit Functionality</a:t>
            </a:r>
          </a:p>
          <a:p>
            <a:pPr marL="557213" marR="0" lvl="1" indent="-214313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prstClr val="black"/>
              </a:buClr>
              <a:buSzPts val="2000"/>
              <a:buFont typeface="Arial"/>
              <a:buChar char="–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Cabin"/>
              <a:cs typeface="Cabin"/>
              <a:sym typeface="Cabin"/>
            </a:endParaRPr>
          </a:p>
          <a:p>
            <a:pPr marL="557213" marR="0" lvl="1" indent="-214313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prstClr val="black"/>
              </a:buClr>
              <a:buSzPts val="2000"/>
              <a:buFont typeface="Arial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bin"/>
                <a:cs typeface="Cabin"/>
                <a:sym typeface="Cabin"/>
              </a:rPr>
              <a:t>Receive two 1pps signals from coax</a:t>
            </a:r>
          </a:p>
          <a:p>
            <a:pPr marL="557213" marR="0" lvl="1" indent="-214313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prstClr val="black"/>
              </a:buClr>
              <a:buSzPts val="2000"/>
              <a:buFont typeface="Arial"/>
              <a:buChar char="–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Cabin"/>
              <a:cs typeface="Cabin"/>
              <a:sym typeface="Cabin"/>
            </a:endParaRPr>
          </a:p>
          <a:p>
            <a:pPr marL="557213" lvl="1" indent="-214313" algn="l">
              <a:spcBef>
                <a:spcPts val="300"/>
              </a:spcBef>
              <a:buClr>
                <a:prstClr val="black"/>
              </a:buClr>
              <a:buSzPts val="2000"/>
              <a:buFont typeface="Arial"/>
              <a:buChar char="–"/>
              <a:defRPr/>
            </a:pPr>
            <a:r>
              <a:rPr lang="en-US" sz="2400" dirty="0">
                <a:solidFill>
                  <a:prstClr val="black"/>
                </a:solidFill>
                <a:ea typeface="Cabin"/>
                <a:cs typeface="Cabin"/>
                <a:sym typeface="Cabin"/>
              </a:rPr>
              <a:t>Compute </a:t>
            </a:r>
            <a:r>
              <a:rPr lang="el-GR" sz="2400" dirty="0">
                <a:solidFill>
                  <a:prstClr val="black"/>
                </a:solidFill>
                <a:ea typeface="Cabin"/>
                <a:cs typeface="Cabin"/>
                <a:sym typeface="Cabin"/>
              </a:rPr>
              <a:t>Δ</a:t>
            </a:r>
            <a:r>
              <a:rPr lang="en-US" sz="2400" dirty="0">
                <a:solidFill>
                  <a:prstClr val="black"/>
                </a:solidFill>
                <a:ea typeface="Cabin"/>
                <a:cs typeface="Cabin"/>
                <a:sym typeface="Cabin"/>
              </a:rPr>
              <a:t>t, minimum accuracy 100ns</a:t>
            </a:r>
          </a:p>
          <a:p>
            <a:pPr marL="557213" marR="0" lvl="1" indent="-214313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prstClr val="black"/>
              </a:buClr>
              <a:buSzPts val="2000"/>
              <a:buFont typeface="Arial"/>
              <a:buChar char="–"/>
              <a:tabLst/>
              <a:defRPr/>
            </a:pPr>
            <a:endParaRPr kumimoji="0" lang="en-US" sz="20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Cabin"/>
              <a:cs typeface="Cabin"/>
              <a:sym typeface="Cabin"/>
            </a:endParaRPr>
          </a:p>
          <a:p>
            <a:pPr marL="557213" lvl="1" indent="-214313" algn="l">
              <a:spcBef>
                <a:spcPts val="300"/>
              </a:spcBef>
              <a:buClr>
                <a:prstClr val="black"/>
              </a:buClr>
              <a:buSzPts val="2000"/>
              <a:buFont typeface="Arial"/>
              <a:buChar char="–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bin"/>
                <a:cs typeface="Cabin"/>
                <a:sym typeface="Cabin"/>
              </a:rPr>
              <a:t>Output </a:t>
            </a:r>
            <a:r>
              <a:rPr lang="el-GR" sz="2400" dirty="0">
                <a:solidFill>
                  <a:prstClr val="black"/>
                </a:solidFill>
                <a:ea typeface="Cabin"/>
                <a:cs typeface="Cabin"/>
                <a:sym typeface="Cabin"/>
              </a:rPr>
              <a:t>Δ</a:t>
            </a:r>
            <a:r>
              <a:rPr lang="en-US" sz="2400" dirty="0">
                <a:solidFill>
                  <a:prstClr val="black"/>
                </a:solidFill>
                <a:ea typeface="Cabin"/>
                <a:cs typeface="Cabin"/>
                <a:sym typeface="Cabin"/>
              </a:rPr>
              <a:t>t over ethernet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Arial"/>
              <a:ea typeface="Cabin"/>
              <a:cs typeface="Cabin"/>
              <a:sym typeface="Cabin"/>
            </a:endParaRPr>
          </a:p>
        </p:txBody>
      </p:sp>
      <p:pic>
        <p:nvPicPr>
          <p:cNvPr id="11" name="Google Shape;123;p17">
            <a:extLst>
              <a:ext uri="{FF2B5EF4-FFF2-40B4-BE49-F238E27FC236}">
                <a16:creationId xmlns:a16="http://schemas.microsoft.com/office/drawing/2014/main" id="{0225AD09-866D-6145-A369-42CF5909833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37527" y="3236498"/>
            <a:ext cx="905473" cy="87684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4;p17">
            <a:extLst>
              <a:ext uri="{FF2B5EF4-FFF2-40B4-BE49-F238E27FC236}">
                <a16:creationId xmlns:a16="http://schemas.microsoft.com/office/drawing/2014/main" id="{F1214524-B391-B449-8860-44C08F5CAAD0}"/>
              </a:ext>
            </a:extLst>
          </p:cNvPr>
          <p:cNvSpPr/>
          <p:nvPr/>
        </p:nvSpPr>
        <p:spPr>
          <a:xfrm rot="10800000" flipH="1">
            <a:off x="610811" y="4156635"/>
            <a:ext cx="330200" cy="265909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Google Shape;125;p17">
            <a:extLst>
              <a:ext uri="{FF2B5EF4-FFF2-40B4-BE49-F238E27FC236}">
                <a16:creationId xmlns:a16="http://schemas.microsoft.com/office/drawing/2014/main" id="{8C025D15-CBD4-0E4B-B99E-7E5C5FD971ED}"/>
              </a:ext>
            </a:extLst>
          </p:cNvPr>
          <p:cNvCxnSpPr>
            <a:cxnSpLocks/>
          </p:cNvCxnSpPr>
          <p:nvPr/>
        </p:nvCxnSpPr>
        <p:spPr>
          <a:xfrm rot="10800000">
            <a:off x="784568" y="4410577"/>
            <a:ext cx="0" cy="18562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" name="Google Shape;126;p17">
            <a:extLst>
              <a:ext uri="{FF2B5EF4-FFF2-40B4-BE49-F238E27FC236}">
                <a16:creationId xmlns:a16="http://schemas.microsoft.com/office/drawing/2014/main" id="{41F34254-276B-0344-9175-BFC435C0BC4C}"/>
              </a:ext>
            </a:extLst>
          </p:cNvPr>
          <p:cNvCxnSpPr>
            <a:cxnSpLocks/>
          </p:cNvCxnSpPr>
          <p:nvPr/>
        </p:nvCxnSpPr>
        <p:spPr>
          <a:xfrm flipH="1">
            <a:off x="803369" y="4599143"/>
            <a:ext cx="1104366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" name="Google Shape;127;p17">
            <a:extLst>
              <a:ext uri="{FF2B5EF4-FFF2-40B4-BE49-F238E27FC236}">
                <a16:creationId xmlns:a16="http://schemas.microsoft.com/office/drawing/2014/main" id="{C61877D0-D8F1-C842-AAF2-F1B8E501F0C4}"/>
              </a:ext>
            </a:extLst>
          </p:cNvPr>
          <p:cNvSpPr/>
          <p:nvPr/>
        </p:nvSpPr>
        <p:spPr>
          <a:xfrm>
            <a:off x="173414" y="5573691"/>
            <a:ext cx="932894" cy="367505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29;p17">
            <a:extLst>
              <a:ext uri="{FF2B5EF4-FFF2-40B4-BE49-F238E27FC236}">
                <a16:creationId xmlns:a16="http://schemas.microsoft.com/office/drawing/2014/main" id="{EFBFC597-CB40-E24C-8A93-D58B9E4F54ED}"/>
              </a:ext>
            </a:extLst>
          </p:cNvPr>
          <p:cNvSpPr txBox="1"/>
          <p:nvPr/>
        </p:nvSpPr>
        <p:spPr>
          <a:xfrm>
            <a:off x="173414" y="4932953"/>
            <a:ext cx="1448722" cy="760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Ground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Station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Google Shape;130;p17">
            <a:extLst>
              <a:ext uri="{FF2B5EF4-FFF2-40B4-BE49-F238E27FC236}">
                <a16:creationId xmlns:a16="http://schemas.microsoft.com/office/drawing/2014/main" id="{926D4272-A95A-6C47-BFFF-19FAE88E3615}"/>
              </a:ext>
            </a:extLst>
          </p:cNvPr>
          <p:cNvSpPr txBox="1"/>
          <p:nvPr/>
        </p:nvSpPr>
        <p:spPr>
          <a:xfrm>
            <a:off x="118763" y="2862086"/>
            <a:ext cx="1142999" cy="367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Satellite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Google Shape;133;p17">
            <a:extLst>
              <a:ext uri="{FF2B5EF4-FFF2-40B4-BE49-F238E27FC236}">
                <a16:creationId xmlns:a16="http://schemas.microsoft.com/office/drawing/2014/main" id="{FCD29513-85DD-064F-B9F3-E6F0D0D9609F}"/>
              </a:ext>
            </a:extLst>
          </p:cNvPr>
          <p:cNvSpPr txBox="1"/>
          <p:nvPr/>
        </p:nvSpPr>
        <p:spPr>
          <a:xfrm>
            <a:off x="1125873" y="4249676"/>
            <a:ext cx="2282119" cy="560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+mn-ea"/>
                <a:cs typeface="+mn-cs"/>
              </a:rPr>
              <a:t>Satellite Signal 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22" name="Google Shape;134;p17">
            <a:extLst>
              <a:ext uri="{FF2B5EF4-FFF2-40B4-BE49-F238E27FC236}">
                <a16:creationId xmlns:a16="http://schemas.microsoft.com/office/drawing/2014/main" id="{989BC430-BAC5-2F4A-AEEB-180082711BBD}"/>
              </a:ext>
            </a:extLst>
          </p:cNvPr>
          <p:cNvSpPr txBox="1"/>
          <p:nvPr/>
        </p:nvSpPr>
        <p:spPr>
          <a:xfrm>
            <a:off x="1125878" y="5399325"/>
            <a:ext cx="2282114" cy="385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Arial"/>
                <a:cs typeface="Arial"/>
                <a:sym typeface="Arial"/>
              </a:rPr>
              <a:t>Reference Signal 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35;p17">
            <a:extLst>
              <a:ext uri="{FF2B5EF4-FFF2-40B4-BE49-F238E27FC236}">
                <a16:creationId xmlns:a16="http://schemas.microsoft.com/office/drawing/2014/main" id="{93CA7FA7-9166-AB49-9918-44BC0A172E89}"/>
              </a:ext>
            </a:extLst>
          </p:cNvPr>
          <p:cNvSpPr/>
          <p:nvPr/>
        </p:nvSpPr>
        <p:spPr>
          <a:xfrm>
            <a:off x="2926439" y="4368569"/>
            <a:ext cx="2282965" cy="1621068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136;p17">
            <a:extLst>
              <a:ext uri="{FF2B5EF4-FFF2-40B4-BE49-F238E27FC236}">
                <a16:creationId xmlns:a16="http://schemas.microsoft.com/office/drawing/2014/main" id="{8D7F901B-0CF5-104A-BC08-0131E30B05D8}"/>
              </a:ext>
            </a:extLst>
          </p:cNvPr>
          <p:cNvSpPr txBox="1"/>
          <p:nvPr/>
        </p:nvSpPr>
        <p:spPr>
          <a:xfrm>
            <a:off x="2954931" y="4008200"/>
            <a:ext cx="2382510" cy="38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Time Compare Unit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Google Shape;137;p17">
            <a:extLst>
              <a:ext uri="{FF2B5EF4-FFF2-40B4-BE49-F238E27FC236}">
                <a16:creationId xmlns:a16="http://schemas.microsoft.com/office/drawing/2014/main" id="{6B3A7E97-29F9-6D4E-8640-B44AE5C9FFA6}"/>
              </a:ext>
            </a:extLst>
          </p:cNvPr>
          <p:cNvSpPr txBox="1"/>
          <p:nvPr/>
        </p:nvSpPr>
        <p:spPr>
          <a:xfrm>
            <a:off x="3211106" y="4530048"/>
            <a:ext cx="1619130" cy="134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-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Cabin"/>
                <a:cs typeface="Cabin"/>
                <a:sym typeface="Cabin"/>
              </a:rPr>
              <a:t>Computes 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Cabin"/>
                <a:cs typeface="Cabin"/>
                <a:sym typeface="Cabin"/>
              </a:rPr>
              <a:t>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Arial"/>
                <a:cs typeface="Arial"/>
                <a:sym typeface="Arial"/>
              </a:rPr>
              <a:t>Δ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Cabin"/>
                <a:cs typeface="Cabin"/>
                <a:sym typeface="Cabin"/>
              </a:rPr>
              <a:t>t  =  t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Cabin"/>
                <a:cs typeface="Cabin"/>
                <a:sym typeface="Cabin"/>
              </a:rPr>
              <a:t>gr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Cabin"/>
                <a:cs typeface="Cabin"/>
                <a:sym typeface="Cabin"/>
              </a:rPr>
              <a:t> - t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Cabin"/>
                <a:cs typeface="Cabin"/>
                <a:sym typeface="Cabin"/>
              </a:rPr>
              <a:t>sat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 pitchFamily="34" charset="0"/>
              <a:ea typeface="Cabin"/>
              <a:cs typeface="Cabin"/>
              <a:sym typeface="Cabi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 pitchFamily="34" charset="0"/>
              <a:ea typeface="Cabin"/>
              <a:cs typeface="Cabin"/>
              <a:sym typeface="Cabi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Cabin"/>
                <a:cs typeface="Cabin"/>
                <a:sym typeface="Cabin"/>
              </a:rPr>
              <a:t>-Outputs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Arial"/>
                <a:cs typeface="Arial"/>
                <a:sym typeface="Arial"/>
              </a:rPr>
              <a:t>Δ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  <a:ea typeface="Cabin"/>
                <a:cs typeface="Cabin"/>
                <a:sym typeface="Cabin"/>
              </a:rPr>
              <a:t>t 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0"/>
              <a:ea typeface="+mn-ea"/>
              <a:cs typeface="+mn-cs"/>
            </a:endParaRPr>
          </a:p>
        </p:txBody>
      </p:sp>
      <p:cxnSp>
        <p:nvCxnSpPr>
          <p:cNvPr id="26" name="Google Shape;138;p17">
            <a:extLst>
              <a:ext uri="{FF2B5EF4-FFF2-40B4-BE49-F238E27FC236}">
                <a16:creationId xmlns:a16="http://schemas.microsoft.com/office/drawing/2014/main" id="{63ACBEE8-5F15-FA49-9FE8-9CB2EA6CA843}"/>
              </a:ext>
            </a:extLst>
          </p:cNvPr>
          <p:cNvCxnSpPr>
            <a:cxnSpLocks/>
          </p:cNvCxnSpPr>
          <p:nvPr/>
        </p:nvCxnSpPr>
        <p:spPr>
          <a:xfrm>
            <a:off x="5209404" y="5171814"/>
            <a:ext cx="1483462" cy="7289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" name="Google Shape;139;p17">
            <a:extLst>
              <a:ext uri="{FF2B5EF4-FFF2-40B4-BE49-F238E27FC236}">
                <a16:creationId xmlns:a16="http://schemas.microsoft.com/office/drawing/2014/main" id="{38A837B0-9F41-AB45-A97A-2081F25CA325}"/>
              </a:ext>
            </a:extLst>
          </p:cNvPr>
          <p:cNvSpPr txBox="1"/>
          <p:nvPr/>
        </p:nvSpPr>
        <p:spPr>
          <a:xfrm>
            <a:off x="5486776" y="4707099"/>
            <a:ext cx="875239" cy="37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Δt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Google Shape;127;p17">
            <a:extLst>
              <a:ext uri="{FF2B5EF4-FFF2-40B4-BE49-F238E27FC236}">
                <a16:creationId xmlns:a16="http://schemas.microsoft.com/office/drawing/2014/main" id="{9A377A19-1EBC-4E4F-979F-C666A7CE6BC8}"/>
              </a:ext>
            </a:extLst>
          </p:cNvPr>
          <p:cNvSpPr/>
          <p:nvPr/>
        </p:nvSpPr>
        <p:spPr>
          <a:xfrm>
            <a:off x="6708153" y="4779795"/>
            <a:ext cx="1826247" cy="9585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136;p17">
            <a:extLst>
              <a:ext uri="{FF2B5EF4-FFF2-40B4-BE49-F238E27FC236}">
                <a16:creationId xmlns:a16="http://schemas.microsoft.com/office/drawing/2014/main" id="{78DB9DD4-1D54-2540-A1B7-F06E2992C06D}"/>
              </a:ext>
            </a:extLst>
          </p:cNvPr>
          <p:cNvSpPr txBox="1"/>
          <p:nvPr/>
        </p:nvSpPr>
        <p:spPr>
          <a:xfrm>
            <a:off x="6692866" y="4353259"/>
            <a:ext cx="2042302" cy="577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Client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Computer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Google Shape;128;p17">
            <a:extLst>
              <a:ext uri="{FF2B5EF4-FFF2-40B4-BE49-F238E27FC236}">
                <a16:creationId xmlns:a16="http://schemas.microsoft.com/office/drawing/2014/main" id="{319E6DF2-F72A-A445-905C-8826C996D59E}"/>
              </a:ext>
            </a:extLst>
          </p:cNvPr>
          <p:cNvSpPr txBox="1"/>
          <p:nvPr/>
        </p:nvSpPr>
        <p:spPr>
          <a:xfrm>
            <a:off x="6891115" y="4919684"/>
            <a:ext cx="1460322" cy="87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Cabin"/>
                <a:cs typeface="Cabin"/>
                <a:sym typeface="Cabin"/>
              </a:rPr>
              <a:t>Receive and Display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0"/>
              <a:ea typeface="Cabin"/>
              <a:cs typeface="Cabin"/>
              <a:sym typeface="Cabin"/>
            </a:endParaRPr>
          </a:p>
        </p:txBody>
      </p:sp>
      <p:cxnSp>
        <p:nvCxnSpPr>
          <p:cNvPr id="41" name="Google Shape;138;p17">
            <a:extLst>
              <a:ext uri="{FF2B5EF4-FFF2-40B4-BE49-F238E27FC236}">
                <a16:creationId xmlns:a16="http://schemas.microsoft.com/office/drawing/2014/main" id="{6A9AB006-79AB-9349-A33C-0C93337B571C}"/>
              </a:ext>
            </a:extLst>
          </p:cNvPr>
          <p:cNvCxnSpPr>
            <a:cxnSpLocks/>
          </p:cNvCxnSpPr>
          <p:nvPr/>
        </p:nvCxnSpPr>
        <p:spPr>
          <a:xfrm>
            <a:off x="1907735" y="4594691"/>
            <a:ext cx="1018704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2" name="Google Shape;138;p17">
            <a:extLst>
              <a:ext uri="{FF2B5EF4-FFF2-40B4-BE49-F238E27FC236}">
                <a16:creationId xmlns:a16="http://schemas.microsoft.com/office/drawing/2014/main" id="{DF118A30-B5D8-1845-B34F-30D2279D93E9}"/>
              </a:ext>
            </a:extLst>
          </p:cNvPr>
          <p:cNvCxnSpPr>
            <a:cxnSpLocks/>
          </p:cNvCxnSpPr>
          <p:nvPr/>
        </p:nvCxnSpPr>
        <p:spPr>
          <a:xfrm>
            <a:off x="1125873" y="5767325"/>
            <a:ext cx="1784713" cy="1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8" name="Google Shape;134;p17">
            <a:extLst>
              <a:ext uri="{FF2B5EF4-FFF2-40B4-BE49-F238E27FC236}">
                <a16:creationId xmlns:a16="http://schemas.microsoft.com/office/drawing/2014/main" id="{D570ED30-8ABC-9D45-B5EE-9EA62D15E8D5}"/>
              </a:ext>
            </a:extLst>
          </p:cNvPr>
          <p:cNvSpPr txBox="1"/>
          <p:nvPr/>
        </p:nvSpPr>
        <p:spPr>
          <a:xfrm>
            <a:off x="1260471" y="5791707"/>
            <a:ext cx="1595373" cy="298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/>
                <a:ea typeface="Arial"/>
                <a:cs typeface="Arial"/>
                <a:sym typeface="Arial"/>
              </a:rPr>
              <a:t>Coax Cable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134;p17">
            <a:extLst>
              <a:ext uri="{FF2B5EF4-FFF2-40B4-BE49-F238E27FC236}">
                <a16:creationId xmlns:a16="http://schemas.microsoft.com/office/drawing/2014/main" id="{174CB882-063D-4140-AC40-706666C155A4}"/>
              </a:ext>
            </a:extLst>
          </p:cNvPr>
          <p:cNvSpPr txBox="1"/>
          <p:nvPr/>
        </p:nvSpPr>
        <p:spPr>
          <a:xfrm>
            <a:off x="1238635" y="4616979"/>
            <a:ext cx="1595373" cy="298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/>
                <a:ea typeface="Arial"/>
                <a:cs typeface="Arial"/>
                <a:sym typeface="Arial"/>
              </a:rPr>
              <a:t>Coax Cable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134;p17">
            <a:extLst>
              <a:ext uri="{FF2B5EF4-FFF2-40B4-BE49-F238E27FC236}">
                <a16:creationId xmlns:a16="http://schemas.microsoft.com/office/drawing/2014/main" id="{98DC79A2-786A-C44D-B5CB-092169392CFB}"/>
              </a:ext>
            </a:extLst>
          </p:cNvPr>
          <p:cNvSpPr txBox="1"/>
          <p:nvPr/>
        </p:nvSpPr>
        <p:spPr>
          <a:xfrm>
            <a:off x="5417909" y="5164005"/>
            <a:ext cx="1595373" cy="298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/>
                <a:ea typeface="Arial"/>
                <a:cs typeface="Arial"/>
                <a:sym typeface="Arial"/>
              </a:rPr>
              <a:t>Etherne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/>
                <a:ea typeface="Arial"/>
                <a:cs typeface="Arial"/>
                <a:sym typeface="Arial"/>
              </a:rPr>
              <a:t>t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67811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147FD-6DA4-477B-9A5B-A9BEA08D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Plan: Expected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9E70E-5926-4F0C-93FB-904847FD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3EFB43-BEAF-4970-A06C-24B01B76FA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A4EE46-2B4E-41B1-BEFA-943A43B5B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2" y="1468894"/>
            <a:ext cx="9091996" cy="4343400"/>
          </a:xfrm>
        </p:spPr>
      </p:pic>
    </p:spTree>
    <p:extLst>
      <p:ext uri="{BB962C8B-B14F-4D97-AF65-F5344CB8AC3E}">
        <p14:creationId xmlns:p14="http://schemas.microsoft.com/office/powerpoint/2010/main" val="16901673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147FD-6DA4-477B-9A5B-A9BEA08D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Plan: Live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1C964-C5FF-4F37-98F5-CC59190FF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Live Stress Tests </a:t>
            </a:r>
            <a:endParaRPr lang="en-US" sz="2400" dirty="0"/>
          </a:p>
          <a:p>
            <a:pPr lvl="1"/>
            <a:r>
              <a:rPr lang="en-US" sz="2400" dirty="0"/>
              <a:t>Conduct series of specifically designed, troublesome scenarios</a:t>
            </a:r>
          </a:p>
          <a:p>
            <a:pPr lvl="1"/>
            <a:r>
              <a:rPr lang="en-US" sz="2400" dirty="0"/>
              <a:t>Predict measurement values</a:t>
            </a:r>
          </a:p>
          <a:p>
            <a:pPr lvl="1"/>
            <a:r>
              <a:rPr lang="en-US" sz="2400" dirty="0"/>
              <a:t>Confirm the integrity of our measurements</a:t>
            </a:r>
            <a:endParaRPr lang="en-US" sz="1600" b="0" dirty="0"/>
          </a:p>
          <a:p>
            <a:pPr lvl="3"/>
            <a:endParaRPr lang="en-US" sz="16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9E70E-5926-4F0C-93FB-904847FD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3EFB43-BEAF-4970-A06C-24B01B76FA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36729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147FD-6DA4-477B-9A5B-A9BEA08D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Deliverables: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1C964-C5FF-4F37-98F5-CC59190FF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7086600" cy="4419600"/>
          </a:xfrm>
        </p:spPr>
        <p:txBody>
          <a:bodyPr>
            <a:normAutofit/>
          </a:bodyPr>
          <a:lstStyle/>
          <a:p>
            <a:pPr lvl="1"/>
            <a:r>
              <a:rPr lang="en-US" sz="2400" dirty="0"/>
              <a:t>SAM E70 headers mechanically compatible with </a:t>
            </a:r>
            <a:r>
              <a:rPr lang="en-US" sz="2400" dirty="0" err="1"/>
              <a:t>Arduinio</a:t>
            </a:r>
            <a:endParaRPr lang="en-US" sz="2400" dirty="0"/>
          </a:p>
          <a:p>
            <a:pPr marL="457200" lvl="1" indent="0">
              <a:buNone/>
            </a:pPr>
            <a:br>
              <a:rPr lang="en-US" sz="2400" dirty="0"/>
            </a:br>
            <a:endParaRPr lang="en-US" sz="2400" dirty="0"/>
          </a:p>
          <a:p>
            <a:pPr lvl="1"/>
            <a:r>
              <a:rPr lang="en-US" sz="2400" dirty="0"/>
              <a:t>Hardware will rest on</a:t>
            </a:r>
            <a:br>
              <a:rPr lang="en-US" sz="2400" dirty="0"/>
            </a:br>
            <a:r>
              <a:rPr lang="en-US" sz="2400" dirty="0"/>
              <a:t>shield above the</a:t>
            </a:r>
            <a:br>
              <a:rPr lang="en-US" sz="2400" dirty="0"/>
            </a:br>
            <a:r>
              <a:rPr lang="en-US" sz="2400" dirty="0"/>
              <a:t>SAM E70 board</a:t>
            </a:r>
          </a:p>
          <a:p>
            <a:pPr lvl="1"/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9E70E-5926-4F0C-93FB-904847FD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33118E-A424-4DD1-AC2D-75FBE115B5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564207"/>
            <a:ext cx="42926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378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147FD-6DA4-477B-9A5B-A9BEA08D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Deliverables: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1C964-C5FF-4F37-98F5-CC59190FF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/>
              <a:t>Data is presented through a telnet client</a:t>
            </a:r>
          </a:p>
          <a:p>
            <a:pPr lvl="1"/>
            <a:r>
              <a:rPr lang="en-US" sz="2400" dirty="0"/>
              <a:t>Delta will be reported in</a:t>
            </a:r>
            <a:br>
              <a:rPr lang="en-US" sz="2400" dirty="0"/>
            </a:br>
            <a:r>
              <a:rPr lang="en-US" sz="2400" dirty="0"/>
              <a:t>10’s of nanoseconds</a:t>
            </a:r>
          </a:p>
          <a:p>
            <a:pPr lvl="1"/>
            <a:r>
              <a:rPr lang="en-US" sz="2400" dirty="0"/>
              <a:t>Typical measurement</a:t>
            </a:r>
            <a:br>
              <a:rPr lang="en-US" sz="2400" dirty="0"/>
            </a:br>
            <a:r>
              <a:rPr lang="en-US" sz="2400" dirty="0"/>
              <a:t>message is a 22-byte</a:t>
            </a:r>
            <a:br>
              <a:rPr lang="en-US" sz="2400" dirty="0"/>
            </a:br>
            <a:r>
              <a:rPr lang="en-US" sz="2400" dirty="0"/>
              <a:t>ASCII string</a:t>
            </a:r>
          </a:p>
          <a:p>
            <a:pPr lvl="1"/>
            <a:r>
              <a:rPr lang="en-US" sz="2400" dirty="0"/>
              <a:t>Point-to-point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9E70E-5926-4F0C-93FB-904847FD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FA0F3-787B-424E-895A-8A1853E66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108969"/>
            <a:ext cx="4267200" cy="268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116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147FD-6DA4-477B-9A5B-A9BEA08D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Integrated Course Knowledge (Review)</a:t>
            </a:r>
            <a:endParaRPr lang="en-US" b="1" dirty="0">
              <a:highlight>
                <a:srgbClr val="FFFF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9E70E-5926-4F0C-93FB-904847FD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44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653D18F-C5CD-4FD5-AE5E-20207B9A1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848769"/>
              </p:ext>
            </p:extLst>
          </p:nvPr>
        </p:nvGraphicFramePr>
        <p:xfrm>
          <a:off x="304800" y="1552416"/>
          <a:ext cx="8610600" cy="411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0200">
                  <a:extLst>
                    <a:ext uri="{9D8B030D-6E8A-4147-A177-3AD203B41FA5}">
                      <a16:colId xmlns:a16="http://schemas.microsoft.com/office/drawing/2014/main" val="125627995"/>
                    </a:ext>
                  </a:extLst>
                </a:gridCol>
                <a:gridCol w="2870200">
                  <a:extLst>
                    <a:ext uri="{9D8B030D-6E8A-4147-A177-3AD203B41FA5}">
                      <a16:colId xmlns:a16="http://schemas.microsoft.com/office/drawing/2014/main" val="4202582317"/>
                    </a:ext>
                  </a:extLst>
                </a:gridCol>
                <a:gridCol w="2870200">
                  <a:extLst>
                    <a:ext uri="{9D8B030D-6E8A-4147-A177-3AD203B41FA5}">
                      <a16:colId xmlns:a16="http://schemas.microsoft.com/office/drawing/2014/main" val="3606029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 Number: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Course Name: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Reason: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87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ECE 1411 &amp; 2411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Logic Circuits I &amp;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Logic gates and digital circuits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388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ECE 2205 &amp; 3205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Circuits and Systems I &amp;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Introduction to passive components and AC/DC circuit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682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ECE 3210 &amp; 3230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Electronics I &amp;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Introduction to active components in AC/DC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278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ECE 3430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Intro to Microcomputer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Interfacing with software driven hardware (</a:t>
                      </a:r>
                      <a:r>
                        <a:rPr lang="el-GR" dirty="0"/>
                        <a:t>μ</a:t>
                      </a:r>
                      <a:r>
                        <a:rPr lang="en-US" dirty="0"/>
                        <a:t>C’s)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86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ECE 4510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Feedback Control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Simulation modelling (software)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600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14992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4C8DA-1442-414D-AE0C-6D4515A06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Google Shape;104;p15">
            <a:extLst>
              <a:ext uri="{FF2B5EF4-FFF2-40B4-BE49-F238E27FC236}">
                <a16:creationId xmlns:a16="http://schemas.microsoft.com/office/drawing/2014/main" id="{6D501ACC-5AB9-BB4E-9AEB-D860E1CBB1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8424333" cy="948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bin"/>
              <a:buNone/>
            </a:pPr>
            <a:r>
              <a:rPr lang="en-US" sz="4000" b="0" i="0" u="none" strike="noStrike" cap="none" dirty="0">
                <a:ea typeface="Cabin"/>
                <a:cs typeface="Cabin"/>
                <a:sym typeface="Wingdings" panose="05000000000000000000" pitchFamily="2" charset="2"/>
              </a:rPr>
              <a:t>Gantt Chart Table</a:t>
            </a:r>
            <a:endParaRPr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8D26001-97F8-CE42-BE43-97FEBBFD9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785631"/>
            <a:ext cx="6629400" cy="528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032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4C8DA-1442-414D-AE0C-6D4515A06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Google Shape;104;p15">
            <a:extLst>
              <a:ext uri="{FF2B5EF4-FFF2-40B4-BE49-F238E27FC236}">
                <a16:creationId xmlns:a16="http://schemas.microsoft.com/office/drawing/2014/main" id="{6D501ACC-5AB9-BB4E-9AEB-D860E1CBB1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8424333" cy="948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bin"/>
              <a:buNone/>
            </a:pPr>
            <a:r>
              <a:rPr lang="en-US" sz="4000" b="0" i="0" u="none" strike="noStrike" cap="none" dirty="0">
                <a:ea typeface="Cabin"/>
                <a:cs typeface="Cabin"/>
                <a:sym typeface="Wingdings" panose="05000000000000000000" pitchFamily="2" charset="2"/>
              </a:rPr>
              <a:t>Gantt Chart</a:t>
            </a:r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000000-0008-0000-0300-000007000000}"/>
              </a:ext>
            </a:extLst>
          </p:cNvPr>
          <p:cNvSpPr/>
          <p:nvPr/>
        </p:nvSpPr>
        <p:spPr>
          <a:xfrm>
            <a:off x="8577263" y="1524000"/>
            <a:ext cx="185737" cy="2032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000000-0008-0000-0300-000008000000}"/>
              </a:ext>
            </a:extLst>
          </p:cNvPr>
          <p:cNvSpPr/>
          <p:nvPr/>
        </p:nvSpPr>
        <p:spPr>
          <a:xfrm>
            <a:off x="8577553" y="1796761"/>
            <a:ext cx="187325" cy="2032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000000-0008-0000-0300-000009000000}"/>
              </a:ext>
            </a:extLst>
          </p:cNvPr>
          <p:cNvSpPr/>
          <p:nvPr/>
        </p:nvSpPr>
        <p:spPr>
          <a:xfrm>
            <a:off x="8577553" y="2080202"/>
            <a:ext cx="187325" cy="203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F6E19B-F88C-D84A-B437-38ABF85CF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1373382"/>
            <a:ext cx="8915400" cy="45412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EA0C71-C5E9-6742-99D1-874AB2EAE9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133" y="835841"/>
            <a:ext cx="6299200" cy="48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458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147FD-6DA4-477B-9A5B-A9BEA08D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Budget           		 </a:t>
            </a:r>
            <a:r>
              <a:rPr lang="en-US" dirty="0">
                <a:solidFill>
                  <a:srgbClr val="00B050"/>
                </a:solidFill>
              </a:rPr>
              <a:t>$5000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1C964-C5FF-4F37-98F5-CC59190FF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399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marL="457200" lvl="1" indent="0">
              <a:buNone/>
            </a:pPr>
            <a:r>
              <a:rPr lang="en-US" sz="2400" dirty="0"/>
              <a:t>	</a:t>
            </a:r>
            <a:r>
              <a:rPr lang="en-US" dirty="0">
                <a:solidFill>
                  <a:srgbClr val="00B050"/>
                </a:solidFill>
              </a:rPr>
              <a:t>$5000 </a:t>
            </a:r>
            <a:r>
              <a:rPr lang="en-US" dirty="0"/>
              <a:t>-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$523.40 </a:t>
            </a:r>
            <a:r>
              <a:rPr lang="en-US" dirty="0"/>
              <a:t>=</a:t>
            </a:r>
            <a:r>
              <a:rPr lang="en-US" dirty="0">
                <a:solidFill>
                  <a:srgbClr val="00B050"/>
                </a:solidFill>
              </a:rPr>
              <a:t> $4476.60   </a:t>
            </a:r>
            <a:r>
              <a:rPr lang="en-US" dirty="0"/>
              <a:t>Remaining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9E70E-5926-4F0C-93FB-904847FD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3EFB43-BEAF-4970-A06C-24B01B76FA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4EDFCEE-8164-4E44-A046-77FC30EFF4E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0500" y="1295400"/>
          <a:ext cx="8762999" cy="4123910"/>
        </p:xfrm>
        <a:graphic>
          <a:graphicData uri="http://schemas.openxmlformats.org/drawingml/2006/table">
            <a:tbl>
              <a:tblPr firstRow="1" firstCol="1" bandRow="1"/>
              <a:tblGrid>
                <a:gridCol w="4144602">
                  <a:extLst>
                    <a:ext uri="{9D8B030D-6E8A-4147-A177-3AD203B41FA5}">
                      <a16:colId xmlns:a16="http://schemas.microsoft.com/office/drawing/2014/main" val="2512917964"/>
                    </a:ext>
                  </a:extLst>
                </a:gridCol>
                <a:gridCol w="1950974">
                  <a:extLst>
                    <a:ext uri="{9D8B030D-6E8A-4147-A177-3AD203B41FA5}">
                      <a16:colId xmlns:a16="http://schemas.microsoft.com/office/drawing/2014/main" val="2350548285"/>
                    </a:ext>
                  </a:extLst>
                </a:gridCol>
                <a:gridCol w="812094">
                  <a:extLst>
                    <a:ext uri="{9D8B030D-6E8A-4147-A177-3AD203B41FA5}">
                      <a16:colId xmlns:a16="http://schemas.microsoft.com/office/drawing/2014/main" val="3397716292"/>
                    </a:ext>
                  </a:extLst>
                </a:gridCol>
                <a:gridCol w="902425">
                  <a:extLst>
                    <a:ext uri="{9D8B030D-6E8A-4147-A177-3AD203B41FA5}">
                      <a16:colId xmlns:a16="http://schemas.microsoft.com/office/drawing/2014/main" val="3188194569"/>
                    </a:ext>
                  </a:extLst>
                </a:gridCol>
                <a:gridCol w="952904">
                  <a:extLst>
                    <a:ext uri="{9D8B030D-6E8A-4147-A177-3AD203B41FA5}">
                      <a16:colId xmlns:a16="http://schemas.microsoft.com/office/drawing/2014/main" val="3524303129"/>
                    </a:ext>
                  </a:extLst>
                </a:gridCol>
              </a:tblGrid>
              <a:tr h="5310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Component</a:t>
                      </a:r>
                      <a:endParaRPr lang="en-US" sz="12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Part Number</a:t>
                      </a:r>
                      <a:endParaRPr lang="en-US" sz="12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Qty.</a:t>
                      </a:r>
                      <a:endParaRPr lang="en-US" sz="12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Unit Cost</a:t>
                      </a:r>
                      <a:endParaRPr lang="en-US" sz="12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12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230587"/>
                  </a:ext>
                </a:extLst>
              </a:tr>
              <a:tr h="2688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100MHz Oven Controlled Oscillators</a:t>
                      </a:r>
                      <a:endParaRPr lang="en-US" sz="16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ECOC-2522</a:t>
                      </a:r>
                      <a:endParaRPr lang="en-US" sz="16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$116.68</a:t>
                      </a:r>
                      <a:endParaRPr lang="en-US" sz="16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$233.36</a:t>
                      </a:r>
                      <a:endParaRPr lang="en-US" sz="16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279663"/>
                  </a:ext>
                </a:extLst>
              </a:tr>
              <a:tr h="22867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SAM E70 Microcontroller</a:t>
                      </a:r>
                      <a:endParaRPr lang="en-US" sz="16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ATSAME70-XPLD</a:t>
                      </a:r>
                      <a:endParaRPr lang="en-US" sz="16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$40.83</a:t>
                      </a:r>
                      <a:endParaRPr lang="en-US" sz="16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$40.83</a:t>
                      </a:r>
                      <a:endParaRPr lang="en-US" sz="16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1642752"/>
                  </a:ext>
                </a:extLst>
              </a:tr>
              <a:tr h="22867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JK Flip Flops</a:t>
                      </a:r>
                      <a:endParaRPr lang="en-US" sz="16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SN74F109N</a:t>
                      </a:r>
                      <a:endParaRPr lang="en-US" sz="16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16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$0.779</a:t>
                      </a:r>
                      <a:endParaRPr lang="en-US" sz="16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$11.69</a:t>
                      </a:r>
                      <a:endParaRPr lang="en-US" sz="16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793121"/>
                  </a:ext>
                </a:extLst>
              </a:tr>
              <a:tr h="22867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 Flip Flops</a:t>
                      </a:r>
                      <a:endParaRPr lang="en-US" sz="16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74AC11074N</a:t>
                      </a:r>
                      <a:endParaRPr lang="en-US" sz="16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16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$1.895</a:t>
                      </a:r>
                      <a:endParaRPr lang="en-US" sz="16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$28.43</a:t>
                      </a:r>
                      <a:endParaRPr lang="en-US" sz="16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771240"/>
                  </a:ext>
                </a:extLst>
              </a:tr>
              <a:tr h="22867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SR Latches</a:t>
                      </a:r>
                      <a:endParaRPr lang="en-US" sz="1600" dirty="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SN74LS279AN</a:t>
                      </a:r>
                      <a:endParaRPr lang="en-US" sz="16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16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$1.174</a:t>
                      </a:r>
                      <a:endParaRPr lang="en-US" sz="16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$17.61</a:t>
                      </a:r>
                      <a:endParaRPr lang="en-US" sz="16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25855"/>
                  </a:ext>
                </a:extLst>
              </a:tr>
              <a:tr h="22867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32-bit Counters</a:t>
                      </a:r>
                      <a:endParaRPr lang="en-US" sz="16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SN74LV8154</a:t>
                      </a:r>
                      <a:endParaRPr lang="en-US" sz="16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16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$1.090</a:t>
                      </a:r>
                      <a:endParaRPr lang="en-US" sz="16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$16.35</a:t>
                      </a:r>
                      <a:endParaRPr lang="en-US" sz="16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5724033"/>
                  </a:ext>
                </a:extLst>
              </a:tr>
              <a:tr h="22867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XOR Gates</a:t>
                      </a:r>
                      <a:endParaRPr lang="en-US" sz="16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SN74AHC86N</a:t>
                      </a:r>
                      <a:endParaRPr lang="en-US" sz="16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16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$0.341</a:t>
                      </a:r>
                      <a:endParaRPr lang="en-US" sz="16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$5.12</a:t>
                      </a:r>
                      <a:endParaRPr lang="en-US" sz="16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144588"/>
                  </a:ext>
                </a:extLst>
              </a:tr>
              <a:tr h="22867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NOR Gates</a:t>
                      </a:r>
                      <a:endParaRPr lang="en-US" sz="16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SN74AS02N</a:t>
                      </a:r>
                      <a:endParaRPr lang="en-US" sz="16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16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$2.210</a:t>
                      </a:r>
                      <a:endParaRPr lang="en-US" sz="16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$33.15</a:t>
                      </a:r>
                      <a:endParaRPr lang="en-US" sz="16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3656387"/>
                  </a:ext>
                </a:extLst>
              </a:tr>
              <a:tr h="22867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Inverters</a:t>
                      </a:r>
                      <a:endParaRPr lang="en-US" sz="16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SN74F04N</a:t>
                      </a:r>
                      <a:endParaRPr lang="en-US" sz="16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16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$0.559</a:t>
                      </a:r>
                      <a:endParaRPr lang="en-US" sz="16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$8.39</a:t>
                      </a:r>
                      <a:endParaRPr lang="en-US" sz="16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161341"/>
                  </a:ext>
                </a:extLst>
              </a:tr>
              <a:tr h="22867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SPDT Switches</a:t>
                      </a:r>
                      <a:endParaRPr lang="en-US" sz="16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TS5A9411DCKR</a:t>
                      </a:r>
                      <a:endParaRPr lang="en-US" sz="16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6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$0.545</a:t>
                      </a:r>
                      <a:endParaRPr lang="en-US" sz="16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$5.45</a:t>
                      </a:r>
                      <a:endParaRPr lang="en-US" sz="16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156104"/>
                  </a:ext>
                </a:extLst>
              </a:tr>
              <a:tr h="22867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Surface Mount to Through Hole Mounts</a:t>
                      </a:r>
                      <a:endParaRPr lang="en-US" sz="16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AN0002</a:t>
                      </a:r>
                      <a:endParaRPr lang="en-US" sz="16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6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$2.690</a:t>
                      </a:r>
                      <a:endParaRPr lang="en-US" sz="16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$26.90</a:t>
                      </a:r>
                      <a:endParaRPr lang="en-US" sz="16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392389"/>
                  </a:ext>
                </a:extLst>
              </a:tr>
              <a:tr h="22867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Solderable Breadboards</a:t>
                      </a:r>
                      <a:endParaRPr lang="en-US" sz="16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PRT-12699</a:t>
                      </a:r>
                      <a:endParaRPr lang="en-US" sz="16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$8.950</a:t>
                      </a:r>
                      <a:endParaRPr lang="en-US" sz="16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$35.80</a:t>
                      </a:r>
                      <a:endParaRPr lang="en-US" sz="16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8553643"/>
                  </a:ext>
                </a:extLst>
              </a:tr>
              <a:tr h="228677">
                <a:tc gridSpan="4"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Shipping/Tax:</a:t>
                      </a:r>
                      <a:endParaRPr lang="en-US" sz="16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$60.32</a:t>
                      </a:r>
                      <a:endParaRPr lang="en-US" sz="160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908520"/>
                  </a:ext>
                </a:extLst>
              </a:tr>
              <a:tr h="343623">
                <a:tc gridSpan="4"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TOTAL:</a:t>
                      </a:r>
                      <a:endParaRPr lang="en-US" sz="1600" dirty="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$523.40</a:t>
                      </a:r>
                      <a:endParaRPr lang="en-US" sz="1600" dirty="0">
                        <a:effectLst/>
                        <a:latin typeface="Bembo" panose="02020502050201020203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217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38696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1C964-C5FF-4F37-98F5-CC59190FF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/>
              <a:t>- LTU is on track to deliver a working prototype of the time compare unit</a:t>
            </a:r>
          </a:p>
          <a:p>
            <a:pPr marL="457200" lvl="1" indent="0">
              <a:buNone/>
            </a:pPr>
            <a:r>
              <a:rPr lang="en-US" dirty="0"/>
              <a:t>-The team plans on finishing hardware characterization and system prototyping to move to finalization stages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9E70E-5926-4F0C-93FB-904847FD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3EFB43-BEAF-4970-A06C-24B01B76FA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EB8D20C-E8E8-4443-BF95-375F5ABE6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4A7777-9859-4146-8F13-521B1E109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878665"/>
            <a:ext cx="1371600" cy="21442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DDD53E-DA59-6A47-AB68-D5C6CAA64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061317" y="4405432"/>
            <a:ext cx="1636099" cy="109073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E73D84-2403-744E-A607-6BCF5497869C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3886200" y="4950798"/>
            <a:ext cx="14478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32164E-8FCB-5E4A-A62A-D6F2E328F965}"/>
              </a:ext>
            </a:extLst>
          </p:cNvPr>
          <p:cNvCxnSpPr>
            <a:cxnSpLocks/>
          </p:cNvCxnSpPr>
          <p:nvPr/>
        </p:nvCxnSpPr>
        <p:spPr>
          <a:xfrm>
            <a:off x="3886200" y="5351357"/>
            <a:ext cx="14478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6849349-5C49-AA46-A381-BF88AEF4D9D0}"/>
              </a:ext>
            </a:extLst>
          </p:cNvPr>
          <p:cNvCxnSpPr>
            <a:cxnSpLocks/>
          </p:cNvCxnSpPr>
          <p:nvPr/>
        </p:nvCxnSpPr>
        <p:spPr>
          <a:xfrm>
            <a:off x="3872630" y="4553119"/>
            <a:ext cx="14478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8377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E7BF2D-666D-45E0-8F72-85AE5F66F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360" y="0"/>
            <a:ext cx="5599640" cy="6172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8147FD-6DA4-477B-9A5B-A9BEA08D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1C964-C5FF-4F37-98F5-CC59190FF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Are there any questions?</a:t>
            </a:r>
          </a:p>
          <a:p>
            <a:pPr lvl="1"/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9E70E-5926-4F0C-93FB-904847FD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147FD-6DA4-477B-9A5B-A9BEA08D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9E70E-5926-4F0C-93FB-904847FD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5</a:t>
            </a:fld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CEF7C7F-C880-4304-A968-F254F64DCCC3}"/>
              </a:ext>
            </a:extLst>
          </p:cNvPr>
          <p:cNvCxnSpPr>
            <a:cxnSpLocks/>
          </p:cNvCxnSpPr>
          <p:nvPr/>
        </p:nvCxnSpPr>
        <p:spPr>
          <a:xfrm flipV="1">
            <a:off x="685800" y="1371600"/>
            <a:ext cx="0" cy="18288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0CF2CF-644B-49F7-8846-93601E7AEE2B}"/>
              </a:ext>
            </a:extLst>
          </p:cNvPr>
          <p:cNvCxnSpPr>
            <a:cxnSpLocks/>
          </p:cNvCxnSpPr>
          <p:nvPr/>
        </p:nvCxnSpPr>
        <p:spPr>
          <a:xfrm flipV="1">
            <a:off x="685800" y="3810000"/>
            <a:ext cx="0" cy="20574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AE14A16-B694-498E-B9C8-05413283931A}"/>
              </a:ext>
            </a:extLst>
          </p:cNvPr>
          <p:cNvCxnSpPr>
            <a:cxnSpLocks/>
          </p:cNvCxnSpPr>
          <p:nvPr/>
        </p:nvCxnSpPr>
        <p:spPr>
          <a:xfrm>
            <a:off x="685800" y="3200400"/>
            <a:ext cx="7391400" cy="245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5927AA-EE73-44F8-A8D3-2BB665FF8AD8}"/>
              </a:ext>
            </a:extLst>
          </p:cNvPr>
          <p:cNvCxnSpPr>
            <a:cxnSpLocks/>
          </p:cNvCxnSpPr>
          <p:nvPr/>
        </p:nvCxnSpPr>
        <p:spPr>
          <a:xfrm>
            <a:off x="685800" y="5867400"/>
            <a:ext cx="73914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67B2EB6-BDA1-499E-80B3-7A9A65976F17}"/>
              </a:ext>
            </a:extLst>
          </p:cNvPr>
          <p:cNvSpPr txBox="1"/>
          <p:nvPr/>
        </p:nvSpPr>
        <p:spPr>
          <a:xfrm>
            <a:off x="5105399" y="1199913"/>
            <a:ext cx="304651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Signal 1 (Reference Signal)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2ADB361-1EEB-450F-985C-D9C0642C8601}"/>
              </a:ext>
            </a:extLst>
          </p:cNvPr>
          <p:cNvCxnSpPr/>
          <p:nvPr/>
        </p:nvCxnSpPr>
        <p:spPr>
          <a:xfrm>
            <a:off x="685800" y="2971800"/>
            <a:ext cx="9144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9435BEB-4EF3-4080-83C8-E9BE0F504716}"/>
              </a:ext>
            </a:extLst>
          </p:cNvPr>
          <p:cNvCxnSpPr/>
          <p:nvPr/>
        </p:nvCxnSpPr>
        <p:spPr>
          <a:xfrm flipV="1">
            <a:off x="1600200" y="1905000"/>
            <a:ext cx="0" cy="106680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F76ED92-4DA0-4760-917B-7526475A47C3}"/>
              </a:ext>
            </a:extLst>
          </p:cNvPr>
          <p:cNvCxnSpPr/>
          <p:nvPr/>
        </p:nvCxnSpPr>
        <p:spPr>
          <a:xfrm>
            <a:off x="1600200" y="1905000"/>
            <a:ext cx="9144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8867B73-232E-4ED0-8368-ED5F514AEFD2}"/>
              </a:ext>
            </a:extLst>
          </p:cNvPr>
          <p:cNvCxnSpPr/>
          <p:nvPr/>
        </p:nvCxnSpPr>
        <p:spPr>
          <a:xfrm>
            <a:off x="2514600" y="1905000"/>
            <a:ext cx="0" cy="106680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1313C4B-879F-489C-AFF6-16F0C13B5768}"/>
              </a:ext>
            </a:extLst>
          </p:cNvPr>
          <p:cNvCxnSpPr/>
          <p:nvPr/>
        </p:nvCxnSpPr>
        <p:spPr>
          <a:xfrm>
            <a:off x="2514600" y="2971800"/>
            <a:ext cx="22860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7F431B0-A123-493B-909F-16228C2D2124}"/>
              </a:ext>
            </a:extLst>
          </p:cNvPr>
          <p:cNvCxnSpPr>
            <a:cxnSpLocks/>
          </p:cNvCxnSpPr>
          <p:nvPr/>
        </p:nvCxnSpPr>
        <p:spPr>
          <a:xfrm flipV="1">
            <a:off x="4800600" y="1981200"/>
            <a:ext cx="0" cy="99060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AEB6680-5787-4F0C-9970-AAFBB7AF822B}"/>
              </a:ext>
            </a:extLst>
          </p:cNvPr>
          <p:cNvCxnSpPr/>
          <p:nvPr/>
        </p:nvCxnSpPr>
        <p:spPr>
          <a:xfrm>
            <a:off x="4800600" y="1981200"/>
            <a:ext cx="9144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7CAD2E8-ACCF-4E52-98B6-0DA43088E62D}"/>
              </a:ext>
            </a:extLst>
          </p:cNvPr>
          <p:cNvCxnSpPr/>
          <p:nvPr/>
        </p:nvCxnSpPr>
        <p:spPr>
          <a:xfrm>
            <a:off x="5715000" y="1981200"/>
            <a:ext cx="0" cy="99060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92F0E19-9E12-4E3A-A4D2-32E9CEB36B75}"/>
              </a:ext>
            </a:extLst>
          </p:cNvPr>
          <p:cNvCxnSpPr>
            <a:cxnSpLocks/>
          </p:cNvCxnSpPr>
          <p:nvPr/>
        </p:nvCxnSpPr>
        <p:spPr>
          <a:xfrm>
            <a:off x="5715000" y="2971800"/>
            <a:ext cx="21336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9DAFF03-8522-41B2-886B-096BF3D538C6}"/>
              </a:ext>
            </a:extLst>
          </p:cNvPr>
          <p:cNvSpPr txBox="1"/>
          <p:nvPr/>
        </p:nvSpPr>
        <p:spPr>
          <a:xfrm>
            <a:off x="3131820" y="1530142"/>
            <a:ext cx="401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69133C6-2B45-434F-B4AC-BF124F71BD1A}"/>
              </a:ext>
            </a:extLst>
          </p:cNvPr>
          <p:cNvCxnSpPr>
            <a:cxnSpLocks/>
          </p:cNvCxnSpPr>
          <p:nvPr/>
        </p:nvCxnSpPr>
        <p:spPr>
          <a:xfrm>
            <a:off x="3532892" y="1662629"/>
            <a:ext cx="12753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772AF96-7DF8-49EE-9C42-AC0A2820F3BC}"/>
              </a:ext>
            </a:extLst>
          </p:cNvPr>
          <p:cNvCxnSpPr>
            <a:cxnSpLocks/>
          </p:cNvCxnSpPr>
          <p:nvPr/>
        </p:nvCxnSpPr>
        <p:spPr>
          <a:xfrm flipH="1">
            <a:off x="1600200" y="1676400"/>
            <a:ext cx="1524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D7C9C79-CD30-4682-BA02-E7963F000C7C}"/>
              </a:ext>
            </a:extLst>
          </p:cNvPr>
          <p:cNvCxnSpPr>
            <a:cxnSpLocks/>
          </p:cNvCxnSpPr>
          <p:nvPr/>
        </p:nvCxnSpPr>
        <p:spPr>
          <a:xfrm>
            <a:off x="1600200" y="1517822"/>
            <a:ext cx="0" cy="3171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B8D0D3F-7096-4754-A950-FA8DB00EA0F8}"/>
              </a:ext>
            </a:extLst>
          </p:cNvPr>
          <p:cNvCxnSpPr>
            <a:cxnSpLocks/>
          </p:cNvCxnSpPr>
          <p:nvPr/>
        </p:nvCxnSpPr>
        <p:spPr>
          <a:xfrm>
            <a:off x="4792980" y="1517823"/>
            <a:ext cx="0" cy="3171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7956404A-5B57-4767-A790-9C01C4FD487D}"/>
              </a:ext>
            </a:extLst>
          </p:cNvPr>
          <p:cNvSpPr txBox="1"/>
          <p:nvPr/>
        </p:nvSpPr>
        <p:spPr>
          <a:xfrm>
            <a:off x="228600" y="1103412"/>
            <a:ext cx="1070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Voltage (V)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094DA53-C319-4E06-8054-C029AADE7BD3}"/>
              </a:ext>
            </a:extLst>
          </p:cNvPr>
          <p:cNvSpPr txBox="1"/>
          <p:nvPr/>
        </p:nvSpPr>
        <p:spPr>
          <a:xfrm>
            <a:off x="228600" y="3506643"/>
            <a:ext cx="1070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Voltage (V)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563EE88-2BF3-42BD-8857-38006B2FE474}"/>
              </a:ext>
            </a:extLst>
          </p:cNvPr>
          <p:cNvSpPr txBox="1"/>
          <p:nvPr/>
        </p:nvSpPr>
        <p:spPr>
          <a:xfrm>
            <a:off x="8077200" y="3075190"/>
            <a:ext cx="833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 (s)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9E6081-811F-4B76-837B-71E7A02BE631}"/>
              </a:ext>
            </a:extLst>
          </p:cNvPr>
          <p:cNvSpPr txBox="1"/>
          <p:nvPr/>
        </p:nvSpPr>
        <p:spPr>
          <a:xfrm>
            <a:off x="8041387" y="5653187"/>
            <a:ext cx="833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 (s)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8DD63D5-4477-4FE0-8DFE-AD3A1C9757B3}"/>
              </a:ext>
            </a:extLst>
          </p:cNvPr>
          <p:cNvSpPr txBox="1"/>
          <p:nvPr/>
        </p:nvSpPr>
        <p:spPr>
          <a:xfrm>
            <a:off x="350034" y="1698475"/>
            <a:ext cx="343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7FB543F-FE22-4C61-9778-53ADD2A97822}"/>
              </a:ext>
            </a:extLst>
          </p:cNvPr>
          <p:cNvCxnSpPr>
            <a:cxnSpLocks/>
          </p:cNvCxnSpPr>
          <p:nvPr/>
        </p:nvCxnSpPr>
        <p:spPr>
          <a:xfrm>
            <a:off x="609601" y="1883141"/>
            <a:ext cx="183968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71586F2-887E-4B56-AC43-7B53CDAB9671}"/>
              </a:ext>
            </a:extLst>
          </p:cNvPr>
          <p:cNvSpPr txBox="1"/>
          <p:nvPr/>
        </p:nvSpPr>
        <p:spPr>
          <a:xfrm>
            <a:off x="357655" y="27871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E77E815-0690-4CF5-9967-07A4C0E0AE1F}"/>
              </a:ext>
            </a:extLst>
          </p:cNvPr>
          <p:cNvCxnSpPr>
            <a:cxnSpLocks/>
          </p:cNvCxnSpPr>
          <p:nvPr/>
        </p:nvCxnSpPr>
        <p:spPr>
          <a:xfrm>
            <a:off x="617221" y="2971800"/>
            <a:ext cx="167639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479264F-607A-4D0A-84AB-4C9D36D290B6}"/>
              </a:ext>
            </a:extLst>
          </p:cNvPr>
          <p:cNvSpPr txBox="1"/>
          <p:nvPr/>
        </p:nvSpPr>
        <p:spPr>
          <a:xfrm>
            <a:off x="342415" y="543774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7410395-49B9-4144-A499-726DE63284B0}"/>
              </a:ext>
            </a:extLst>
          </p:cNvPr>
          <p:cNvCxnSpPr>
            <a:cxnSpLocks/>
          </p:cNvCxnSpPr>
          <p:nvPr/>
        </p:nvCxnSpPr>
        <p:spPr>
          <a:xfrm>
            <a:off x="763089" y="5622409"/>
            <a:ext cx="152291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3833437-14C0-4BBE-A8CE-B31764D3E1B0}"/>
              </a:ext>
            </a:extLst>
          </p:cNvPr>
          <p:cNvCxnSpPr>
            <a:cxnSpLocks/>
          </p:cNvCxnSpPr>
          <p:nvPr/>
        </p:nvCxnSpPr>
        <p:spPr>
          <a:xfrm flipV="1">
            <a:off x="2286000" y="4555609"/>
            <a:ext cx="0" cy="10668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6D7E935-1542-46E0-AFD3-AB20C698EFAD}"/>
              </a:ext>
            </a:extLst>
          </p:cNvPr>
          <p:cNvCxnSpPr>
            <a:cxnSpLocks/>
          </p:cNvCxnSpPr>
          <p:nvPr/>
        </p:nvCxnSpPr>
        <p:spPr>
          <a:xfrm>
            <a:off x="2286000" y="4555609"/>
            <a:ext cx="914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CBB6222-9995-4979-BC64-AB354D5FCC08}"/>
              </a:ext>
            </a:extLst>
          </p:cNvPr>
          <p:cNvCxnSpPr>
            <a:cxnSpLocks/>
          </p:cNvCxnSpPr>
          <p:nvPr/>
        </p:nvCxnSpPr>
        <p:spPr>
          <a:xfrm>
            <a:off x="3200400" y="4555609"/>
            <a:ext cx="0" cy="10668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248F034-3E4E-4F01-9E32-3287FAEC3DCC}"/>
              </a:ext>
            </a:extLst>
          </p:cNvPr>
          <p:cNvCxnSpPr>
            <a:cxnSpLocks/>
          </p:cNvCxnSpPr>
          <p:nvPr/>
        </p:nvCxnSpPr>
        <p:spPr>
          <a:xfrm>
            <a:off x="3200400" y="5622409"/>
            <a:ext cx="2286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F31E811-2EC1-4D9E-B4D7-BEB7C7856F92}"/>
              </a:ext>
            </a:extLst>
          </p:cNvPr>
          <p:cNvCxnSpPr>
            <a:cxnSpLocks/>
          </p:cNvCxnSpPr>
          <p:nvPr/>
        </p:nvCxnSpPr>
        <p:spPr>
          <a:xfrm flipV="1">
            <a:off x="5486400" y="4631809"/>
            <a:ext cx="0" cy="990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BBBA3F8-1DED-41DD-9EB2-6C6D2F69CADD}"/>
              </a:ext>
            </a:extLst>
          </p:cNvPr>
          <p:cNvCxnSpPr>
            <a:cxnSpLocks/>
          </p:cNvCxnSpPr>
          <p:nvPr/>
        </p:nvCxnSpPr>
        <p:spPr>
          <a:xfrm>
            <a:off x="5486400" y="4631809"/>
            <a:ext cx="914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003CD85-0BA2-4528-A776-7B380672DBA4}"/>
              </a:ext>
            </a:extLst>
          </p:cNvPr>
          <p:cNvCxnSpPr>
            <a:cxnSpLocks/>
          </p:cNvCxnSpPr>
          <p:nvPr/>
        </p:nvCxnSpPr>
        <p:spPr>
          <a:xfrm>
            <a:off x="6400800" y="5622409"/>
            <a:ext cx="1447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58B72273-F445-4FAD-9959-9BC634BD2CCF}"/>
              </a:ext>
            </a:extLst>
          </p:cNvPr>
          <p:cNvSpPr txBox="1"/>
          <p:nvPr/>
        </p:nvSpPr>
        <p:spPr>
          <a:xfrm>
            <a:off x="350034" y="434908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B0E352C-C61A-4B97-8AAB-5EDCB8797D63}"/>
              </a:ext>
            </a:extLst>
          </p:cNvPr>
          <p:cNvCxnSpPr>
            <a:cxnSpLocks/>
          </p:cNvCxnSpPr>
          <p:nvPr/>
        </p:nvCxnSpPr>
        <p:spPr>
          <a:xfrm>
            <a:off x="609600" y="4533749"/>
            <a:ext cx="167639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81C6A38-00AE-41D0-8429-EDB9620052B8}"/>
              </a:ext>
            </a:extLst>
          </p:cNvPr>
          <p:cNvCxnSpPr>
            <a:cxnSpLocks/>
          </p:cNvCxnSpPr>
          <p:nvPr/>
        </p:nvCxnSpPr>
        <p:spPr>
          <a:xfrm>
            <a:off x="6408420" y="4631809"/>
            <a:ext cx="0" cy="990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43B0CA8-CEA7-4E17-AE46-27F8509BD4AF}"/>
              </a:ext>
            </a:extLst>
          </p:cNvPr>
          <p:cNvCxnSpPr>
            <a:cxnSpLocks/>
          </p:cNvCxnSpPr>
          <p:nvPr/>
        </p:nvCxnSpPr>
        <p:spPr>
          <a:xfrm>
            <a:off x="595450" y="5622409"/>
            <a:ext cx="167639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6A6B87D4-B4CD-4D0A-A935-92E502D10AE4}"/>
              </a:ext>
            </a:extLst>
          </p:cNvPr>
          <p:cNvSpPr txBox="1"/>
          <p:nvPr/>
        </p:nvSpPr>
        <p:spPr>
          <a:xfrm>
            <a:off x="3691304" y="4166396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~1s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8F591DC-B511-430C-B2ED-8DCBD90F93B7}"/>
              </a:ext>
            </a:extLst>
          </p:cNvPr>
          <p:cNvCxnSpPr>
            <a:cxnSpLocks/>
          </p:cNvCxnSpPr>
          <p:nvPr/>
        </p:nvCxnSpPr>
        <p:spPr>
          <a:xfrm>
            <a:off x="4232842" y="4343791"/>
            <a:ext cx="12753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05FC457-3DAD-4107-A2D1-6B83058DFC03}"/>
              </a:ext>
            </a:extLst>
          </p:cNvPr>
          <p:cNvCxnSpPr>
            <a:cxnSpLocks/>
          </p:cNvCxnSpPr>
          <p:nvPr/>
        </p:nvCxnSpPr>
        <p:spPr>
          <a:xfrm flipH="1">
            <a:off x="2300150" y="4357562"/>
            <a:ext cx="14336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334B164-26EA-4624-9799-8782DD919B0E}"/>
              </a:ext>
            </a:extLst>
          </p:cNvPr>
          <p:cNvCxnSpPr>
            <a:cxnSpLocks/>
          </p:cNvCxnSpPr>
          <p:nvPr/>
        </p:nvCxnSpPr>
        <p:spPr>
          <a:xfrm>
            <a:off x="2300150" y="4242767"/>
            <a:ext cx="0" cy="27337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4B7DA23-5F9C-41C9-8DC3-8F0E6E0F31CA}"/>
              </a:ext>
            </a:extLst>
          </p:cNvPr>
          <p:cNvCxnSpPr>
            <a:cxnSpLocks/>
          </p:cNvCxnSpPr>
          <p:nvPr/>
        </p:nvCxnSpPr>
        <p:spPr>
          <a:xfrm>
            <a:off x="5492930" y="4242767"/>
            <a:ext cx="0" cy="27337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1E96997F-06B6-4BCF-A96F-FB288EAF6427}"/>
              </a:ext>
            </a:extLst>
          </p:cNvPr>
          <p:cNvCxnSpPr>
            <a:cxnSpLocks/>
          </p:cNvCxnSpPr>
          <p:nvPr/>
        </p:nvCxnSpPr>
        <p:spPr>
          <a:xfrm>
            <a:off x="1600200" y="2067807"/>
            <a:ext cx="0" cy="341859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8A2B53B-09F3-4D50-857F-34BCE5987544}"/>
              </a:ext>
            </a:extLst>
          </p:cNvPr>
          <p:cNvCxnSpPr>
            <a:cxnSpLocks/>
          </p:cNvCxnSpPr>
          <p:nvPr/>
        </p:nvCxnSpPr>
        <p:spPr>
          <a:xfrm>
            <a:off x="2286000" y="2067807"/>
            <a:ext cx="0" cy="336993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85BA5A38-6C5E-4AE3-82E9-83475F5689E4}"/>
                  </a:ext>
                </a:extLst>
              </p:cNvPr>
              <p:cNvSpPr txBox="1"/>
              <p:nvPr/>
            </p:nvSpPr>
            <p:spPr>
              <a:xfrm>
                <a:off x="1750213" y="3665510"/>
                <a:ext cx="4509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85BA5A38-6C5E-4AE3-82E9-83475F568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213" y="3665510"/>
                <a:ext cx="450957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CA9318C-C666-4D1E-818F-97ED48DE0149}"/>
              </a:ext>
            </a:extLst>
          </p:cNvPr>
          <p:cNvCxnSpPr/>
          <p:nvPr/>
        </p:nvCxnSpPr>
        <p:spPr>
          <a:xfrm>
            <a:off x="1606214" y="3687763"/>
            <a:ext cx="685800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Oval 125">
            <a:extLst>
              <a:ext uri="{FF2B5EF4-FFF2-40B4-BE49-F238E27FC236}">
                <a16:creationId xmlns:a16="http://schemas.microsoft.com/office/drawing/2014/main" id="{D7405CAE-DC5A-464D-87C9-C10916780552}"/>
              </a:ext>
            </a:extLst>
          </p:cNvPr>
          <p:cNvSpPr/>
          <p:nvPr/>
        </p:nvSpPr>
        <p:spPr>
          <a:xfrm>
            <a:off x="7696200" y="2363951"/>
            <a:ext cx="76199" cy="706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97AA32A3-9CA4-4774-BBAA-8EE7065D6E57}"/>
              </a:ext>
            </a:extLst>
          </p:cNvPr>
          <p:cNvSpPr/>
          <p:nvPr/>
        </p:nvSpPr>
        <p:spPr>
          <a:xfrm>
            <a:off x="7924801" y="2366291"/>
            <a:ext cx="76199" cy="706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C2ED2244-31E7-4BD9-9A70-A08B687EB2D1}"/>
              </a:ext>
            </a:extLst>
          </p:cNvPr>
          <p:cNvSpPr/>
          <p:nvPr/>
        </p:nvSpPr>
        <p:spPr>
          <a:xfrm>
            <a:off x="8151921" y="2363951"/>
            <a:ext cx="76199" cy="706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5DA98FD7-2DEA-4D60-B6F7-94606EE67B9C}"/>
              </a:ext>
            </a:extLst>
          </p:cNvPr>
          <p:cNvSpPr/>
          <p:nvPr/>
        </p:nvSpPr>
        <p:spPr>
          <a:xfrm>
            <a:off x="7696200" y="5048172"/>
            <a:ext cx="76199" cy="706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0BFBCDC1-CFF8-426E-A35B-F6CB5257BFBE}"/>
              </a:ext>
            </a:extLst>
          </p:cNvPr>
          <p:cNvSpPr/>
          <p:nvPr/>
        </p:nvSpPr>
        <p:spPr>
          <a:xfrm>
            <a:off x="7924801" y="5050512"/>
            <a:ext cx="76199" cy="706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7A829BAB-4C9F-4864-8DC6-0E4B1E84175F}"/>
              </a:ext>
            </a:extLst>
          </p:cNvPr>
          <p:cNvSpPr/>
          <p:nvPr/>
        </p:nvSpPr>
        <p:spPr>
          <a:xfrm>
            <a:off x="8151921" y="5048172"/>
            <a:ext cx="76199" cy="706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8E99528-3DA0-4A0E-B1B8-44F258027539}"/>
              </a:ext>
            </a:extLst>
          </p:cNvPr>
          <p:cNvSpPr txBox="1"/>
          <p:nvPr/>
        </p:nvSpPr>
        <p:spPr>
          <a:xfrm>
            <a:off x="5105400" y="3763963"/>
            <a:ext cx="281939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Signal 2 (Satellite Signal)</a:t>
            </a:r>
          </a:p>
        </p:txBody>
      </p:sp>
    </p:spTree>
    <p:extLst>
      <p:ext uri="{BB962C8B-B14F-4D97-AF65-F5344CB8AC3E}">
        <p14:creationId xmlns:p14="http://schemas.microsoft.com/office/powerpoint/2010/main" val="25546499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147FD-6DA4-477B-9A5B-A9BEA08D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Setup/Hold Time for Design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91C964-C5FF-4F37-98F5-CC59190FF0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US" sz="2400" dirty="0"/>
                  <a:t>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𝑐𝑙𝑜𝑐𝑘</m:t>
                        </m:r>
                      </m:sub>
                    </m:sSub>
                  </m:oMath>
                </a14:m>
                <a:r>
                  <a:rPr lang="en-US" sz="2400" dirty="0"/>
                  <a:t> = 100MHz</a:t>
                </a:r>
              </a:p>
              <a:p>
                <a:pPr lvl="1"/>
                <a:r>
                  <a:rPr lang="en-US" sz="2400" dirty="0"/>
                  <a:t>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2400" dirty="0"/>
                  <a:t> &gt; 20µs</a:t>
                </a:r>
              </a:p>
              <a:p>
                <a:pPr lvl="1"/>
                <a:r>
                  <a:rPr lang="en-US" sz="2400" dirty="0"/>
                  <a:t>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𝑠𝑢</m:t>
                        </m:r>
                      </m:sub>
                    </m:sSub>
                  </m:oMath>
                </a14:m>
                <a:r>
                  <a:rPr lang="en-US" sz="2400" dirty="0"/>
                  <a:t> = 10ns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91C964-C5FF-4F37-98F5-CC59190FF0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9E70E-5926-4F0C-93FB-904847FD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2E86DF-4D82-4BA8-B5C9-EDEFB8063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87" y="3029744"/>
            <a:ext cx="804862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566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147FD-6DA4-477B-9A5B-A9BEA08D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1 Expanded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D38800-8EDC-498C-BA3D-3B61ACFE1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1141326"/>
            <a:ext cx="7010400" cy="498201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9E70E-5926-4F0C-93FB-904847FD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9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147FD-6DA4-477B-9A5B-A9BEA08D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9E70E-5926-4F0C-93FB-904847FD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6</a:t>
            </a:fld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CEF7C7F-C880-4304-A968-F254F64DCCC3}"/>
              </a:ext>
            </a:extLst>
          </p:cNvPr>
          <p:cNvCxnSpPr>
            <a:cxnSpLocks/>
          </p:cNvCxnSpPr>
          <p:nvPr/>
        </p:nvCxnSpPr>
        <p:spPr>
          <a:xfrm flipV="1">
            <a:off x="685800" y="1371600"/>
            <a:ext cx="0" cy="18288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0CF2CF-644B-49F7-8846-93601E7AEE2B}"/>
              </a:ext>
            </a:extLst>
          </p:cNvPr>
          <p:cNvCxnSpPr>
            <a:cxnSpLocks/>
          </p:cNvCxnSpPr>
          <p:nvPr/>
        </p:nvCxnSpPr>
        <p:spPr>
          <a:xfrm flipV="1">
            <a:off x="685800" y="3810000"/>
            <a:ext cx="0" cy="20574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AE14A16-B694-498E-B9C8-05413283931A}"/>
              </a:ext>
            </a:extLst>
          </p:cNvPr>
          <p:cNvCxnSpPr>
            <a:cxnSpLocks/>
          </p:cNvCxnSpPr>
          <p:nvPr/>
        </p:nvCxnSpPr>
        <p:spPr>
          <a:xfrm>
            <a:off x="685800" y="3200400"/>
            <a:ext cx="7391400" cy="245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5927AA-EE73-44F8-A8D3-2BB665FF8AD8}"/>
              </a:ext>
            </a:extLst>
          </p:cNvPr>
          <p:cNvCxnSpPr>
            <a:cxnSpLocks/>
          </p:cNvCxnSpPr>
          <p:nvPr/>
        </p:nvCxnSpPr>
        <p:spPr>
          <a:xfrm>
            <a:off x="685800" y="5867400"/>
            <a:ext cx="73914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2ADB361-1EEB-450F-985C-D9C0642C8601}"/>
              </a:ext>
            </a:extLst>
          </p:cNvPr>
          <p:cNvCxnSpPr/>
          <p:nvPr/>
        </p:nvCxnSpPr>
        <p:spPr>
          <a:xfrm>
            <a:off x="685800" y="2971800"/>
            <a:ext cx="9144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9435BEB-4EF3-4080-83C8-E9BE0F504716}"/>
              </a:ext>
            </a:extLst>
          </p:cNvPr>
          <p:cNvCxnSpPr/>
          <p:nvPr/>
        </p:nvCxnSpPr>
        <p:spPr>
          <a:xfrm flipV="1">
            <a:off x="1600200" y="1905000"/>
            <a:ext cx="0" cy="106680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F76ED92-4DA0-4760-917B-7526475A47C3}"/>
              </a:ext>
            </a:extLst>
          </p:cNvPr>
          <p:cNvCxnSpPr/>
          <p:nvPr/>
        </p:nvCxnSpPr>
        <p:spPr>
          <a:xfrm>
            <a:off x="1600200" y="1905000"/>
            <a:ext cx="9144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8867B73-232E-4ED0-8368-ED5F514AEFD2}"/>
              </a:ext>
            </a:extLst>
          </p:cNvPr>
          <p:cNvCxnSpPr/>
          <p:nvPr/>
        </p:nvCxnSpPr>
        <p:spPr>
          <a:xfrm>
            <a:off x="2514600" y="1905000"/>
            <a:ext cx="0" cy="106680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1313C4B-879F-489C-AFF6-16F0C13B5768}"/>
              </a:ext>
            </a:extLst>
          </p:cNvPr>
          <p:cNvCxnSpPr/>
          <p:nvPr/>
        </p:nvCxnSpPr>
        <p:spPr>
          <a:xfrm>
            <a:off x="2514600" y="2971800"/>
            <a:ext cx="22860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7F431B0-A123-493B-909F-16228C2D2124}"/>
              </a:ext>
            </a:extLst>
          </p:cNvPr>
          <p:cNvCxnSpPr>
            <a:cxnSpLocks/>
          </p:cNvCxnSpPr>
          <p:nvPr/>
        </p:nvCxnSpPr>
        <p:spPr>
          <a:xfrm flipV="1">
            <a:off x="4800600" y="1981200"/>
            <a:ext cx="0" cy="99060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AEB6680-5787-4F0C-9970-AAFBB7AF822B}"/>
              </a:ext>
            </a:extLst>
          </p:cNvPr>
          <p:cNvCxnSpPr/>
          <p:nvPr/>
        </p:nvCxnSpPr>
        <p:spPr>
          <a:xfrm>
            <a:off x="4800600" y="1981200"/>
            <a:ext cx="9144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7CAD2E8-ACCF-4E52-98B6-0DA43088E62D}"/>
              </a:ext>
            </a:extLst>
          </p:cNvPr>
          <p:cNvCxnSpPr/>
          <p:nvPr/>
        </p:nvCxnSpPr>
        <p:spPr>
          <a:xfrm>
            <a:off x="5715000" y="1981200"/>
            <a:ext cx="0" cy="99060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92F0E19-9E12-4E3A-A4D2-32E9CEB36B75}"/>
              </a:ext>
            </a:extLst>
          </p:cNvPr>
          <p:cNvCxnSpPr>
            <a:cxnSpLocks/>
          </p:cNvCxnSpPr>
          <p:nvPr/>
        </p:nvCxnSpPr>
        <p:spPr>
          <a:xfrm>
            <a:off x="5715000" y="2971800"/>
            <a:ext cx="21336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7956404A-5B57-4767-A790-9C01C4FD487D}"/>
              </a:ext>
            </a:extLst>
          </p:cNvPr>
          <p:cNvSpPr txBox="1"/>
          <p:nvPr/>
        </p:nvSpPr>
        <p:spPr>
          <a:xfrm>
            <a:off x="228600" y="1103412"/>
            <a:ext cx="1070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Voltage (V)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094DA53-C319-4E06-8054-C029AADE7BD3}"/>
              </a:ext>
            </a:extLst>
          </p:cNvPr>
          <p:cNvSpPr txBox="1"/>
          <p:nvPr/>
        </p:nvSpPr>
        <p:spPr>
          <a:xfrm>
            <a:off x="228600" y="3506643"/>
            <a:ext cx="1070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Voltage (V)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563EE88-2BF3-42BD-8857-38006B2FE474}"/>
              </a:ext>
            </a:extLst>
          </p:cNvPr>
          <p:cNvSpPr txBox="1"/>
          <p:nvPr/>
        </p:nvSpPr>
        <p:spPr>
          <a:xfrm>
            <a:off x="8077200" y="3075190"/>
            <a:ext cx="833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 (s)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9E6081-811F-4B76-837B-71E7A02BE631}"/>
              </a:ext>
            </a:extLst>
          </p:cNvPr>
          <p:cNvSpPr txBox="1"/>
          <p:nvPr/>
        </p:nvSpPr>
        <p:spPr>
          <a:xfrm>
            <a:off x="8041387" y="5653187"/>
            <a:ext cx="833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 (s)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8DD63D5-4477-4FE0-8DFE-AD3A1C9757B3}"/>
              </a:ext>
            </a:extLst>
          </p:cNvPr>
          <p:cNvSpPr txBox="1"/>
          <p:nvPr/>
        </p:nvSpPr>
        <p:spPr>
          <a:xfrm>
            <a:off x="350034" y="1698475"/>
            <a:ext cx="343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7FB543F-FE22-4C61-9778-53ADD2A97822}"/>
              </a:ext>
            </a:extLst>
          </p:cNvPr>
          <p:cNvCxnSpPr>
            <a:cxnSpLocks/>
          </p:cNvCxnSpPr>
          <p:nvPr/>
        </p:nvCxnSpPr>
        <p:spPr>
          <a:xfrm>
            <a:off x="609601" y="1883141"/>
            <a:ext cx="183968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71586F2-887E-4B56-AC43-7B53CDAB9671}"/>
              </a:ext>
            </a:extLst>
          </p:cNvPr>
          <p:cNvSpPr txBox="1"/>
          <p:nvPr/>
        </p:nvSpPr>
        <p:spPr>
          <a:xfrm>
            <a:off x="357655" y="27871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E77E815-0690-4CF5-9967-07A4C0E0AE1F}"/>
              </a:ext>
            </a:extLst>
          </p:cNvPr>
          <p:cNvCxnSpPr>
            <a:cxnSpLocks/>
          </p:cNvCxnSpPr>
          <p:nvPr/>
        </p:nvCxnSpPr>
        <p:spPr>
          <a:xfrm>
            <a:off x="617221" y="2971800"/>
            <a:ext cx="167639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479264F-607A-4D0A-84AB-4C9D36D290B6}"/>
              </a:ext>
            </a:extLst>
          </p:cNvPr>
          <p:cNvSpPr txBox="1"/>
          <p:nvPr/>
        </p:nvSpPr>
        <p:spPr>
          <a:xfrm>
            <a:off x="342415" y="543774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7410395-49B9-4144-A499-726DE63284B0}"/>
              </a:ext>
            </a:extLst>
          </p:cNvPr>
          <p:cNvCxnSpPr>
            <a:cxnSpLocks/>
          </p:cNvCxnSpPr>
          <p:nvPr/>
        </p:nvCxnSpPr>
        <p:spPr>
          <a:xfrm>
            <a:off x="763089" y="5622409"/>
            <a:ext cx="12104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3833437-14C0-4BBE-A8CE-B31764D3E1B0}"/>
              </a:ext>
            </a:extLst>
          </p:cNvPr>
          <p:cNvCxnSpPr>
            <a:cxnSpLocks/>
          </p:cNvCxnSpPr>
          <p:nvPr/>
        </p:nvCxnSpPr>
        <p:spPr>
          <a:xfrm flipV="1">
            <a:off x="1973580" y="4555609"/>
            <a:ext cx="0" cy="10668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6D7E935-1542-46E0-AFD3-AB20C698EFAD}"/>
              </a:ext>
            </a:extLst>
          </p:cNvPr>
          <p:cNvCxnSpPr>
            <a:cxnSpLocks/>
          </p:cNvCxnSpPr>
          <p:nvPr/>
        </p:nvCxnSpPr>
        <p:spPr>
          <a:xfrm>
            <a:off x="1973580" y="4555609"/>
            <a:ext cx="914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CBB6222-9995-4979-BC64-AB354D5FCC08}"/>
              </a:ext>
            </a:extLst>
          </p:cNvPr>
          <p:cNvCxnSpPr>
            <a:cxnSpLocks/>
          </p:cNvCxnSpPr>
          <p:nvPr/>
        </p:nvCxnSpPr>
        <p:spPr>
          <a:xfrm>
            <a:off x="2887980" y="4555609"/>
            <a:ext cx="0" cy="10668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248F034-3E4E-4F01-9E32-3287FAEC3DCC}"/>
              </a:ext>
            </a:extLst>
          </p:cNvPr>
          <p:cNvCxnSpPr>
            <a:cxnSpLocks/>
          </p:cNvCxnSpPr>
          <p:nvPr/>
        </p:nvCxnSpPr>
        <p:spPr>
          <a:xfrm>
            <a:off x="2887980" y="5622409"/>
            <a:ext cx="2286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F31E811-2EC1-4D9E-B4D7-BEB7C7856F92}"/>
              </a:ext>
            </a:extLst>
          </p:cNvPr>
          <p:cNvCxnSpPr>
            <a:cxnSpLocks/>
          </p:cNvCxnSpPr>
          <p:nvPr/>
        </p:nvCxnSpPr>
        <p:spPr>
          <a:xfrm flipV="1">
            <a:off x="5173980" y="4631809"/>
            <a:ext cx="0" cy="990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BBBA3F8-1DED-41DD-9EB2-6C6D2F69CADD}"/>
              </a:ext>
            </a:extLst>
          </p:cNvPr>
          <p:cNvCxnSpPr>
            <a:cxnSpLocks/>
          </p:cNvCxnSpPr>
          <p:nvPr/>
        </p:nvCxnSpPr>
        <p:spPr>
          <a:xfrm>
            <a:off x="5173980" y="4631809"/>
            <a:ext cx="914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003CD85-0BA2-4528-A776-7B380672DBA4}"/>
              </a:ext>
            </a:extLst>
          </p:cNvPr>
          <p:cNvCxnSpPr>
            <a:cxnSpLocks/>
          </p:cNvCxnSpPr>
          <p:nvPr/>
        </p:nvCxnSpPr>
        <p:spPr>
          <a:xfrm>
            <a:off x="6088380" y="5622409"/>
            <a:ext cx="17602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58B72273-F445-4FAD-9959-9BC634BD2CCF}"/>
              </a:ext>
            </a:extLst>
          </p:cNvPr>
          <p:cNvSpPr txBox="1"/>
          <p:nvPr/>
        </p:nvSpPr>
        <p:spPr>
          <a:xfrm>
            <a:off x="350034" y="434908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B0E352C-C61A-4B97-8AAB-5EDCB8797D63}"/>
              </a:ext>
            </a:extLst>
          </p:cNvPr>
          <p:cNvCxnSpPr>
            <a:cxnSpLocks/>
          </p:cNvCxnSpPr>
          <p:nvPr/>
        </p:nvCxnSpPr>
        <p:spPr>
          <a:xfrm>
            <a:off x="609600" y="4533749"/>
            <a:ext cx="167639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81C6A38-00AE-41D0-8429-EDB9620052B8}"/>
              </a:ext>
            </a:extLst>
          </p:cNvPr>
          <p:cNvCxnSpPr>
            <a:cxnSpLocks/>
          </p:cNvCxnSpPr>
          <p:nvPr/>
        </p:nvCxnSpPr>
        <p:spPr>
          <a:xfrm>
            <a:off x="6096000" y="4631809"/>
            <a:ext cx="0" cy="990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43B0CA8-CEA7-4E17-AE46-27F8509BD4AF}"/>
              </a:ext>
            </a:extLst>
          </p:cNvPr>
          <p:cNvCxnSpPr>
            <a:cxnSpLocks/>
          </p:cNvCxnSpPr>
          <p:nvPr/>
        </p:nvCxnSpPr>
        <p:spPr>
          <a:xfrm>
            <a:off x="595450" y="5622409"/>
            <a:ext cx="167639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46AE8C3F-98A5-4715-9384-A78252DDBB87}"/>
              </a:ext>
            </a:extLst>
          </p:cNvPr>
          <p:cNvSpPr/>
          <p:nvPr/>
        </p:nvSpPr>
        <p:spPr>
          <a:xfrm>
            <a:off x="7696200" y="2363951"/>
            <a:ext cx="76199" cy="706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9B5917B-29D3-4BAF-8456-1C7D5D1B3706}"/>
              </a:ext>
            </a:extLst>
          </p:cNvPr>
          <p:cNvSpPr/>
          <p:nvPr/>
        </p:nvSpPr>
        <p:spPr>
          <a:xfrm>
            <a:off x="7924801" y="2366291"/>
            <a:ext cx="76199" cy="706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A8198F44-C4FA-491B-B99E-E74B8944236E}"/>
              </a:ext>
            </a:extLst>
          </p:cNvPr>
          <p:cNvSpPr/>
          <p:nvPr/>
        </p:nvSpPr>
        <p:spPr>
          <a:xfrm>
            <a:off x="8151921" y="2363951"/>
            <a:ext cx="76199" cy="706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C2ECF44-DC61-43BE-8344-A6A6C2A28EF7}"/>
              </a:ext>
            </a:extLst>
          </p:cNvPr>
          <p:cNvSpPr/>
          <p:nvPr/>
        </p:nvSpPr>
        <p:spPr>
          <a:xfrm>
            <a:off x="7696200" y="5048172"/>
            <a:ext cx="76199" cy="706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4FFA3E2F-2DB7-4839-8B54-9E7D75BF356A}"/>
              </a:ext>
            </a:extLst>
          </p:cNvPr>
          <p:cNvSpPr/>
          <p:nvPr/>
        </p:nvSpPr>
        <p:spPr>
          <a:xfrm>
            <a:off x="7924801" y="5050512"/>
            <a:ext cx="76199" cy="706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73C246CD-BAC4-4574-BFB0-FEEAE6F5B8DA}"/>
              </a:ext>
            </a:extLst>
          </p:cNvPr>
          <p:cNvSpPr/>
          <p:nvPr/>
        </p:nvSpPr>
        <p:spPr>
          <a:xfrm>
            <a:off x="8151921" y="5048172"/>
            <a:ext cx="76199" cy="706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E0AB5D0E-4B69-489E-B631-3334FA0F63B1}"/>
              </a:ext>
            </a:extLst>
          </p:cNvPr>
          <p:cNvCxnSpPr>
            <a:cxnSpLocks/>
          </p:cNvCxnSpPr>
          <p:nvPr/>
        </p:nvCxnSpPr>
        <p:spPr>
          <a:xfrm>
            <a:off x="1614854" y="2086866"/>
            <a:ext cx="0" cy="341859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4055B8F-3B1A-450F-A3E7-84D19AC907E9}"/>
              </a:ext>
            </a:extLst>
          </p:cNvPr>
          <p:cNvCxnSpPr>
            <a:cxnSpLocks/>
          </p:cNvCxnSpPr>
          <p:nvPr/>
        </p:nvCxnSpPr>
        <p:spPr>
          <a:xfrm>
            <a:off x="1969184" y="2086866"/>
            <a:ext cx="0" cy="336993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80B43CA-7E31-40D5-AFEB-41AF645A8CE1}"/>
                  </a:ext>
                </a:extLst>
              </p:cNvPr>
              <p:cNvSpPr txBox="1"/>
              <p:nvPr/>
            </p:nvSpPr>
            <p:spPr>
              <a:xfrm flipH="1">
                <a:off x="2121690" y="3629017"/>
                <a:ext cx="3161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80B43CA-7E31-40D5-AFEB-41AF645A8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121690" y="3629017"/>
                <a:ext cx="316125" cy="338554"/>
              </a:xfrm>
              <a:prstGeom prst="rect">
                <a:avLst/>
              </a:prstGeom>
              <a:blipFill>
                <a:blip r:embed="rId2"/>
                <a:stretch>
                  <a:fillRect r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B965464E-DBEC-4CF2-833E-23A2A18CC152}"/>
              </a:ext>
            </a:extLst>
          </p:cNvPr>
          <p:cNvCxnSpPr/>
          <p:nvPr/>
        </p:nvCxnSpPr>
        <p:spPr>
          <a:xfrm>
            <a:off x="1371600" y="3810000"/>
            <a:ext cx="228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40F0366-AF71-4931-B05E-8760A9C9CA1C}"/>
              </a:ext>
            </a:extLst>
          </p:cNvPr>
          <p:cNvCxnSpPr>
            <a:cxnSpLocks/>
          </p:cNvCxnSpPr>
          <p:nvPr/>
        </p:nvCxnSpPr>
        <p:spPr>
          <a:xfrm flipH="1">
            <a:off x="1964789" y="3816350"/>
            <a:ext cx="230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6909ED3-E046-4FB0-BBF2-48CF9C9B3AE8}"/>
              </a:ext>
            </a:extLst>
          </p:cNvPr>
          <p:cNvSpPr txBox="1"/>
          <p:nvPr/>
        </p:nvSpPr>
        <p:spPr>
          <a:xfrm>
            <a:off x="5105400" y="3763963"/>
            <a:ext cx="10668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Signal 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E88ED08-1496-4B1E-88AE-29B9AF77C4C9}"/>
              </a:ext>
            </a:extLst>
          </p:cNvPr>
          <p:cNvSpPr txBox="1"/>
          <p:nvPr/>
        </p:nvSpPr>
        <p:spPr>
          <a:xfrm>
            <a:off x="5105400" y="1199913"/>
            <a:ext cx="10668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Signal 1</a:t>
            </a:r>
          </a:p>
        </p:txBody>
      </p:sp>
    </p:spTree>
    <p:extLst>
      <p:ext uri="{BB962C8B-B14F-4D97-AF65-F5344CB8AC3E}">
        <p14:creationId xmlns:p14="http://schemas.microsoft.com/office/powerpoint/2010/main" val="3972673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147FD-6DA4-477B-9A5B-A9BEA08D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9E70E-5926-4F0C-93FB-904847FD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7</a:t>
            </a:fld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CEF7C7F-C880-4304-A968-F254F64DCCC3}"/>
              </a:ext>
            </a:extLst>
          </p:cNvPr>
          <p:cNvCxnSpPr>
            <a:cxnSpLocks/>
          </p:cNvCxnSpPr>
          <p:nvPr/>
        </p:nvCxnSpPr>
        <p:spPr>
          <a:xfrm flipV="1">
            <a:off x="685800" y="1371600"/>
            <a:ext cx="0" cy="18288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0CF2CF-644B-49F7-8846-93601E7AEE2B}"/>
              </a:ext>
            </a:extLst>
          </p:cNvPr>
          <p:cNvCxnSpPr>
            <a:cxnSpLocks/>
          </p:cNvCxnSpPr>
          <p:nvPr/>
        </p:nvCxnSpPr>
        <p:spPr>
          <a:xfrm flipV="1">
            <a:off x="685800" y="3810000"/>
            <a:ext cx="0" cy="20574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AE14A16-B694-498E-B9C8-05413283931A}"/>
              </a:ext>
            </a:extLst>
          </p:cNvPr>
          <p:cNvCxnSpPr>
            <a:cxnSpLocks/>
          </p:cNvCxnSpPr>
          <p:nvPr/>
        </p:nvCxnSpPr>
        <p:spPr>
          <a:xfrm>
            <a:off x="685800" y="3200400"/>
            <a:ext cx="7391400" cy="245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5927AA-EE73-44F8-A8D3-2BB665FF8AD8}"/>
              </a:ext>
            </a:extLst>
          </p:cNvPr>
          <p:cNvCxnSpPr>
            <a:cxnSpLocks/>
          </p:cNvCxnSpPr>
          <p:nvPr/>
        </p:nvCxnSpPr>
        <p:spPr>
          <a:xfrm>
            <a:off x="685800" y="5867400"/>
            <a:ext cx="73914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2ADB361-1EEB-450F-985C-D9C0642C8601}"/>
              </a:ext>
            </a:extLst>
          </p:cNvPr>
          <p:cNvCxnSpPr/>
          <p:nvPr/>
        </p:nvCxnSpPr>
        <p:spPr>
          <a:xfrm>
            <a:off x="685800" y="2971800"/>
            <a:ext cx="9144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9435BEB-4EF3-4080-83C8-E9BE0F504716}"/>
              </a:ext>
            </a:extLst>
          </p:cNvPr>
          <p:cNvCxnSpPr/>
          <p:nvPr/>
        </p:nvCxnSpPr>
        <p:spPr>
          <a:xfrm flipV="1">
            <a:off x="1600200" y="1905000"/>
            <a:ext cx="0" cy="106680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F76ED92-4DA0-4760-917B-7526475A47C3}"/>
              </a:ext>
            </a:extLst>
          </p:cNvPr>
          <p:cNvCxnSpPr/>
          <p:nvPr/>
        </p:nvCxnSpPr>
        <p:spPr>
          <a:xfrm>
            <a:off x="1600200" y="1905000"/>
            <a:ext cx="9144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8867B73-232E-4ED0-8368-ED5F514AEFD2}"/>
              </a:ext>
            </a:extLst>
          </p:cNvPr>
          <p:cNvCxnSpPr/>
          <p:nvPr/>
        </p:nvCxnSpPr>
        <p:spPr>
          <a:xfrm>
            <a:off x="2514600" y="1905000"/>
            <a:ext cx="0" cy="106680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1313C4B-879F-489C-AFF6-16F0C13B5768}"/>
              </a:ext>
            </a:extLst>
          </p:cNvPr>
          <p:cNvCxnSpPr/>
          <p:nvPr/>
        </p:nvCxnSpPr>
        <p:spPr>
          <a:xfrm>
            <a:off x="2514600" y="2971800"/>
            <a:ext cx="22860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7F431B0-A123-493B-909F-16228C2D2124}"/>
              </a:ext>
            </a:extLst>
          </p:cNvPr>
          <p:cNvCxnSpPr>
            <a:cxnSpLocks/>
          </p:cNvCxnSpPr>
          <p:nvPr/>
        </p:nvCxnSpPr>
        <p:spPr>
          <a:xfrm flipV="1">
            <a:off x="4800600" y="1981200"/>
            <a:ext cx="0" cy="99060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AEB6680-5787-4F0C-9970-AAFBB7AF822B}"/>
              </a:ext>
            </a:extLst>
          </p:cNvPr>
          <p:cNvCxnSpPr/>
          <p:nvPr/>
        </p:nvCxnSpPr>
        <p:spPr>
          <a:xfrm>
            <a:off x="4800600" y="1981200"/>
            <a:ext cx="9144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7CAD2E8-ACCF-4E52-98B6-0DA43088E62D}"/>
              </a:ext>
            </a:extLst>
          </p:cNvPr>
          <p:cNvCxnSpPr/>
          <p:nvPr/>
        </p:nvCxnSpPr>
        <p:spPr>
          <a:xfrm>
            <a:off x="5715000" y="1981200"/>
            <a:ext cx="0" cy="99060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92F0E19-9E12-4E3A-A4D2-32E9CEB36B75}"/>
              </a:ext>
            </a:extLst>
          </p:cNvPr>
          <p:cNvCxnSpPr>
            <a:cxnSpLocks/>
          </p:cNvCxnSpPr>
          <p:nvPr/>
        </p:nvCxnSpPr>
        <p:spPr>
          <a:xfrm>
            <a:off x="5715000" y="2971800"/>
            <a:ext cx="21336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7956404A-5B57-4767-A790-9C01C4FD487D}"/>
              </a:ext>
            </a:extLst>
          </p:cNvPr>
          <p:cNvSpPr txBox="1"/>
          <p:nvPr/>
        </p:nvSpPr>
        <p:spPr>
          <a:xfrm>
            <a:off x="228600" y="1103412"/>
            <a:ext cx="1070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Voltage (V)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094DA53-C319-4E06-8054-C029AADE7BD3}"/>
              </a:ext>
            </a:extLst>
          </p:cNvPr>
          <p:cNvSpPr txBox="1"/>
          <p:nvPr/>
        </p:nvSpPr>
        <p:spPr>
          <a:xfrm>
            <a:off x="228600" y="3506643"/>
            <a:ext cx="1070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Voltage (V)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563EE88-2BF3-42BD-8857-38006B2FE474}"/>
              </a:ext>
            </a:extLst>
          </p:cNvPr>
          <p:cNvSpPr txBox="1"/>
          <p:nvPr/>
        </p:nvSpPr>
        <p:spPr>
          <a:xfrm>
            <a:off x="8077200" y="3075190"/>
            <a:ext cx="833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 (s)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9E6081-811F-4B76-837B-71E7A02BE631}"/>
              </a:ext>
            </a:extLst>
          </p:cNvPr>
          <p:cNvSpPr txBox="1"/>
          <p:nvPr/>
        </p:nvSpPr>
        <p:spPr>
          <a:xfrm>
            <a:off x="8041387" y="5653187"/>
            <a:ext cx="833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 (s)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8DD63D5-4477-4FE0-8DFE-AD3A1C9757B3}"/>
              </a:ext>
            </a:extLst>
          </p:cNvPr>
          <p:cNvSpPr txBox="1"/>
          <p:nvPr/>
        </p:nvSpPr>
        <p:spPr>
          <a:xfrm>
            <a:off x="350034" y="1698475"/>
            <a:ext cx="343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7FB543F-FE22-4C61-9778-53ADD2A97822}"/>
              </a:ext>
            </a:extLst>
          </p:cNvPr>
          <p:cNvCxnSpPr>
            <a:cxnSpLocks/>
          </p:cNvCxnSpPr>
          <p:nvPr/>
        </p:nvCxnSpPr>
        <p:spPr>
          <a:xfrm>
            <a:off x="609601" y="1883141"/>
            <a:ext cx="183968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71586F2-887E-4B56-AC43-7B53CDAB9671}"/>
              </a:ext>
            </a:extLst>
          </p:cNvPr>
          <p:cNvSpPr txBox="1"/>
          <p:nvPr/>
        </p:nvSpPr>
        <p:spPr>
          <a:xfrm>
            <a:off x="357655" y="27871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E77E815-0690-4CF5-9967-07A4C0E0AE1F}"/>
              </a:ext>
            </a:extLst>
          </p:cNvPr>
          <p:cNvCxnSpPr>
            <a:cxnSpLocks/>
          </p:cNvCxnSpPr>
          <p:nvPr/>
        </p:nvCxnSpPr>
        <p:spPr>
          <a:xfrm>
            <a:off x="617221" y="2971800"/>
            <a:ext cx="167639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479264F-607A-4D0A-84AB-4C9D36D290B6}"/>
              </a:ext>
            </a:extLst>
          </p:cNvPr>
          <p:cNvSpPr txBox="1"/>
          <p:nvPr/>
        </p:nvSpPr>
        <p:spPr>
          <a:xfrm>
            <a:off x="342415" y="543774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7410395-49B9-4144-A499-726DE63284B0}"/>
              </a:ext>
            </a:extLst>
          </p:cNvPr>
          <p:cNvCxnSpPr>
            <a:cxnSpLocks/>
          </p:cNvCxnSpPr>
          <p:nvPr/>
        </p:nvCxnSpPr>
        <p:spPr>
          <a:xfrm>
            <a:off x="763089" y="5622409"/>
            <a:ext cx="98080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3833437-14C0-4BBE-A8CE-B31764D3E1B0}"/>
              </a:ext>
            </a:extLst>
          </p:cNvPr>
          <p:cNvCxnSpPr>
            <a:cxnSpLocks/>
          </p:cNvCxnSpPr>
          <p:nvPr/>
        </p:nvCxnSpPr>
        <p:spPr>
          <a:xfrm flipV="1">
            <a:off x="1743891" y="4555609"/>
            <a:ext cx="0" cy="10668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6D7E935-1542-46E0-AFD3-AB20C698EFAD}"/>
              </a:ext>
            </a:extLst>
          </p:cNvPr>
          <p:cNvCxnSpPr>
            <a:cxnSpLocks/>
          </p:cNvCxnSpPr>
          <p:nvPr/>
        </p:nvCxnSpPr>
        <p:spPr>
          <a:xfrm>
            <a:off x="1743891" y="4555609"/>
            <a:ext cx="914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CBB6222-9995-4979-BC64-AB354D5FCC08}"/>
              </a:ext>
            </a:extLst>
          </p:cNvPr>
          <p:cNvCxnSpPr>
            <a:cxnSpLocks/>
          </p:cNvCxnSpPr>
          <p:nvPr/>
        </p:nvCxnSpPr>
        <p:spPr>
          <a:xfrm>
            <a:off x="2658291" y="4555609"/>
            <a:ext cx="0" cy="10668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248F034-3E4E-4F01-9E32-3287FAEC3DCC}"/>
              </a:ext>
            </a:extLst>
          </p:cNvPr>
          <p:cNvCxnSpPr>
            <a:cxnSpLocks/>
          </p:cNvCxnSpPr>
          <p:nvPr/>
        </p:nvCxnSpPr>
        <p:spPr>
          <a:xfrm>
            <a:off x="2658291" y="5622409"/>
            <a:ext cx="2286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F31E811-2EC1-4D9E-B4D7-BEB7C7856F92}"/>
              </a:ext>
            </a:extLst>
          </p:cNvPr>
          <p:cNvCxnSpPr>
            <a:cxnSpLocks/>
          </p:cNvCxnSpPr>
          <p:nvPr/>
        </p:nvCxnSpPr>
        <p:spPr>
          <a:xfrm flipV="1">
            <a:off x="4944291" y="4631809"/>
            <a:ext cx="0" cy="990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BBBA3F8-1DED-41DD-9EB2-6C6D2F69CADD}"/>
              </a:ext>
            </a:extLst>
          </p:cNvPr>
          <p:cNvCxnSpPr>
            <a:cxnSpLocks/>
          </p:cNvCxnSpPr>
          <p:nvPr/>
        </p:nvCxnSpPr>
        <p:spPr>
          <a:xfrm>
            <a:off x="4944291" y="4631809"/>
            <a:ext cx="914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003CD85-0BA2-4528-A776-7B380672DBA4}"/>
              </a:ext>
            </a:extLst>
          </p:cNvPr>
          <p:cNvCxnSpPr>
            <a:cxnSpLocks/>
          </p:cNvCxnSpPr>
          <p:nvPr/>
        </p:nvCxnSpPr>
        <p:spPr>
          <a:xfrm>
            <a:off x="5858691" y="5622409"/>
            <a:ext cx="198990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58B72273-F445-4FAD-9959-9BC634BD2CCF}"/>
              </a:ext>
            </a:extLst>
          </p:cNvPr>
          <p:cNvSpPr txBox="1"/>
          <p:nvPr/>
        </p:nvSpPr>
        <p:spPr>
          <a:xfrm>
            <a:off x="350034" y="434908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B0E352C-C61A-4B97-8AAB-5EDCB8797D63}"/>
              </a:ext>
            </a:extLst>
          </p:cNvPr>
          <p:cNvCxnSpPr>
            <a:cxnSpLocks/>
          </p:cNvCxnSpPr>
          <p:nvPr/>
        </p:nvCxnSpPr>
        <p:spPr>
          <a:xfrm>
            <a:off x="609600" y="4533749"/>
            <a:ext cx="167639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81C6A38-00AE-41D0-8429-EDB9620052B8}"/>
              </a:ext>
            </a:extLst>
          </p:cNvPr>
          <p:cNvCxnSpPr>
            <a:cxnSpLocks/>
          </p:cNvCxnSpPr>
          <p:nvPr/>
        </p:nvCxnSpPr>
        <p:spPr>
          <a:xfrm>
            <a:off x="5866311" y="4631809"/>
            <a:ext cx="0" cy="990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43B0CA8-CEA7-4E17-AE46-27F8509BD4AF}"/>
              </a:ext>
            </a:extLst>
          </p:cNvPr>
          <p:cNvCxnSpPr>
            <a:cxnSpLocks/>
          </p:cNvCxnSpPr>
          <p:nvPr/>
        </p:nvCxnSpPr>
        <p:spPr>
          <a:xfrm>
            <a:off x="595450" y="5622409"/>
            <a:ext cx="167639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C39A5DC0-CAAF-4017-B92C-6434E2AAD59A}"/>
              </a:ext>
            </a:extLst>
          </p:cNvPr>
          <p:cNvSpPr/>
          <p:nvPr/>
        </p:nvSpPr>
        <p:spPr>
          <a:xfrm>
            <a:off x="7696200" y="2363951"/>
            <a:ext cx="76199" cy="706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DECB7BF-ABA5-41B5-A1EE-0AF9FC9764A3}"/>
              </a:ext>
            </a:extLst>
          </p:cNvPr>
          <p:cNvSpPr/>
          <p:nvPr/>
        </p:nvSpPr>
        <p:spPr>
          <a:xfrm>
            <a:off x="7924801" y="2366291"/>
            <a:ext cx="76199" cy="706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5375B4A-724D-4F6E-B1BD-BA018613484D}"/>
              </a:ext>
            </a:extLst>
          </p:cNvPr>
          <p:cNvSpPr/>
          <p:nvPr/>
        </p:nvSpPr>
        <p:spPr>
          <a:xfrm>
            <a:off x="8151921" y="2363951"/>
            <a:ext cx="76199" cy="706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A47F03B-979E-44A0-AB19-59A87D8142C1}"/>
              </a:ext>
            </a:extLst>
          </p:cNvPr>
          <p:cNvSpPr/>
          <p:nvPr/>
        </p:nvSpPr>
        <p:spPr>
          <a:xfrm>
            <a:off x="7696200" y="5048172"/>
            <a:ext cx="76199" cy="706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6351170-53B8-4E07-9912-D6BEE6FD31D5}"/>
              </a:ext>
            </a:extLst>
          </p:cNvPr>
          <p:cNvSpPr/>
          <p:nvPr/>
        </p:nvSpPr>
        <p:spPr>
          <a:xfrm>
            <a:off x="7924801" y="5050512"/>
            <a:ext cx="76199" cy="706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C767503-708E-449C-B4F0-383929DE856E}"/>
              </a:ext>
            </a:extLst>
          </p:cNvPr>
          <p:cNvSpPr/>
          <p:nvPr/>
        </p:nvSpPr>
        <p:spPr>
          <a:xfrm>
            <a:off x="8151921" y="5048172"/>
            <a:ext cx="76199" cy="706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9D50F07-448F-42AD-BE48-61448D0AB24E}"/>
              </a:ext>
            </a:extLst>
          </p:cNvPr>
          <p:cNvCxnSpPr>
            <a:cxnSpLocks/>
          </p:cNvCxnSpPr>
          <p:nvPr/>
        </p:nvCxnSpPr>
        <p:spPr>
          <a:xfrm>
            <a:off x="1614854" y="2086866"/>
            <a:ext cx="0" cy="341859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59C6D6C-49D7-4B03-8B0A-ADF0147F6606}"/>
              </a:ext>
            </a:extLst>
          </p:cNvPr>
          <p:cNvCxnSpPr>
            <a:cxnSpLocks/>
          </p:cNvCxnSpPr>
          <p:nvPr/>
        </p:nvCxnSpPr>
        <p:spPr>
          <a:xfrm>
            <a:off x="1760450" y="2086866"/>
            <a:ext cx="0" cy="336993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B228116-99C8-4528-99AE-5B5A7162258D}"/>
                  </a:ext>
                </a:extLst>
              </p:cNvPr>
              <p:cNvSpPr txBox="1"/>
              <p:nvPr/>
            </p:nvSpPr>
            <p:spPr>
              <a:xfrm flipH="1">
                <a:off x="1930238" y="3625556"/>
                <a:ext cx="3161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B228116-99C8-4528-99AE-5B5A71622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930238" y="3625556"/>
                <a:ext cx="316125" cy="338554"/>
              </a:xfrm>
              <a:prstGeom prst="rect">
                <a:avLst/>
              </a:prstGeom>
              <a:blipFill>
                <a:blip r:embed="rId2"/>
                <a:stretch>
                  <a:fillRect r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8646975-E07A-42DF-9B7C-6EC40A494372}"/>
              </a:ext>
            </a:extLst>
          </p:cNvPr>
          <p:cNvCxnSpPr>
            <a:cxnSpLocks/>
          </p:cNvCxnSpPr>
          <p:nvPr/>
        </p:nvCxnSpPr>
        <p:spPr>
          <a:xfrm>
            <a:off x="1371600" y="3810000"/>
            <a:ext cx="228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38973DE-DD4E-4F1C-8699-CE71FB4AE9D0}"/>
              </a:ext>
            </a:extLst>
          </p:cNvPr>
          <p:cNvCxnSpPr>
            <a:cxnSpLocks/>
          </p:cNvCxnSpPr>
          <p:nvPr/>
        </p:nvCxnSpPr>
        <p:spPr>
          <a:xfrm flipH="1">
            <a:off x="1772157" y="3810000"/>
            <a:ext cx="2304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4F0F2121-9EF5-434D-A353-1DB5284D907D}"/>
              </a:ext>
            </a:extLst>
          </p:cNvPr>
          <p:cNvSpPr txBox="1"/>
          <p:nvPr/>
        </p:nvSpPr>
        <p:spPr>
          <a:xfrm>
            <a:off x="5105400" y="3763963"/>
            <a:ext cx="10668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Signal 2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85AFA41-F8D4-4894-93C3-C11AB7BE44E6}"/>
              </a:ext>
            </a:extLst>
          </p:cNvPr>
          <p:cNvSpPr txBox="1"/>
          <p:nvPr/>
        </p:nvSpPr>
        <p:spPr>
          <a:xfrm>
            <a:off x="5105400" y="1199913"/>
            <a:ext cx="10668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Signal 1</a:t>
            </a:r>
          </a:p>
        </p:txBody>
      </p:sp>
    </p:spTree>
    <p:extLst>
      <p:ext uri="{BB962C8B-B14F-4D97-AF65-F5344CB8AC3E}">
        <p14:creationId xmlns:p14="http://schemas.microsoft.com/office/powerpoint/2010/main" val="1843801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147FD-6DA4-477B-9A5B-A9BEA08D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9E70E-5926-4F0C-93FB-904847FD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8</a:t>
            </a:fld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CEF7C7F-C880-4304-A968-F254F64DCCC3}"/>
              </a:ext>
            </a:extLst>
          </p:cNvPr>
          <p:cNvCxnSpPr>
            <a:cxnSpLocks/>
          </p:cNvCxnSpPr>
          <p:nvPr/>
        </p:nvCxnSpPr>
        <p:spPr>
          <a:xfrm flipV="1">
            <a:off x="685800" y="1371600"/>
            <a:ext cx="0" cy="18288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0CF2CF-644B-49F7-8846-93601E7AEE2B}"/>
              </a:ext>
            </a:extLst>
          </p:cNvPr>
          <p:cNvCxnSpPr>
            <a:cxnSpLocks/>
          </p:cNvCxnSpPr>
          <p:nvPr/>
        </p:nvCxnSpPr>
        <p:spPr>
          <a:xfrm flipV="1">
            <a:off x="685800" y="3810000"/>
            <a:ext cx="0" cy="20574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AE14A16-B694-498E-B9C8-05413283931A}"/>
              </a:ext>
            </a:extLst>
          </p:cNvPr>
          <p:cNvCxnSpPr>
            <a:cxnSpLocks/>
          </p:cNvCxnSpPr>
          <p:nvPr/>
        </p:nvCxnSpPr>
        <p:spPr>
          <a:xfrm>
            <a:off x="685800" y="3200400"/>
            <a:ext cx="7391400" cy="245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5927AA-EE73-44F8-A8D3-2BB665FF8AD8}"/>
              </a:ext>
            </a:extLst>
          </p:cNvPr>
          <p:cNvCxnSpPr>
            <a:cxnSpLocks/>
          </p:cNvCxnSpPr>
          <p:nvPr/>
        </p:nvCxnSpPr>
        <p:spPr>
          <a:xfrm>
            <a:off x="685800" y="5867400"/>
            <a:ext cx="73914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2ADB361-1EEB-450F-985C-D9C0642C8601}"/>
              </a:ext>
            </a:extLst>
          </p:cNvPr>
          <p:cNvCxnSpPr/>
          <p:nvPr/>
        </p:nvCxnSpPr>
        <p:spPr>
          <a:xfrm>
            <a:off x="685800" y="2971800"/>
            <a:ext cx="9144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9435BEB-4EF3-4080-83C8-E9BE0F504716}"/>
              </a:ext>
            </a:extLst>
          </p:cNvPr>
          <p:cNvCxnSpPr/>
          <p:nvPr/>
        </p:nvCxnSpPr>
        <p:spPr>
          <a:xfrm flipV="1">
            <a:off x="1600200" y="1905000"/>
            <a:ext cx="0" cy="106680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F76ED92-4DA0-4760-917B-7526475A47C3}"/>
              </a:ext>
            </a:extLst>
          </p:cNvPr>
          <p:cNvCxnSpPr/>
          <p:nvPr/>
        </p:nvCxnSpPr>
        <p:spPr>
          <a:xfrm>
            <a:off x="1600200" y="1905000"/>
            <a:ext cx="9144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8867B73-232E-4ED0-8368-ED5F514AEFD2}"/>
              </a:ext>
            </a:extLst>
          </p:cNvPr>
          <p:cNvCxnSpPr/>
          <p:nvPr/>
        </p:nvCxnSpPr>
        <p:spPr>
          <a:xfrm>
            <a:off x="2514600" y="1905000"/>
            <a:ext cx="0" cy="106680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1313C4B-879F-489C-AFF6-16F0C13B5768}"/>
              </a:ext>
            </a:extLst>
          </p:cNvPr>
          <p:cNvCxnSpPr/>
          <p:nvPr/>
        </p:nvCxnSpPr>
        <p:spPr>
          <a:xfrm>
            <a:off x="2514600" y="2971800"/>
            <a:ext cx="22860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7F431B0-A123-493B-909F-16228C2D2124}"/>
              </a:ext>
            </a:extLst>
          </p:cNvPr>
          <p:cNvCxnSpPr>
            <a:cxnSpLocks/>
          </p:cNvCxnSpPr>
          <p:nvPr/>
        </p:nvCxnSpPr>
        <p:spPr>
          <a:xfrm flipV="1">
            <a:off x="4800600" y="1981200"/>
            <a:ext cx="0" cy="99060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AEB6680-5787-4F0C-9970-AAFBB7AF822B}"/>
              </a:ext>
            </a:extLst>
          </p:cNvPr>
          <p:cNvCxnSpPr/>
          <p:nvPr/>
        </p:nvCxnSpPr>
        <p:spPr>
          <a:xfrm>
            <a:off x="4800600" y="1981200"/>
            <a:ext cx="9144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7CAD2E8-ACCF-4E52-98B6-0DA43088E62D}"/>
              </a:ext>
            </a:extLst>
          </p:cNvPr>
          <p:cNvCxnSpPr/>
          <p:nvPr/>
        </p:nvCxnSpPr>
        <p:spPr>
          <a:xfrm>
            <a:off x="5715000" y="1981200"/>
            <a:ext cx="0" cy="99060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92F0E19-9E12-4E3A-A4D2-32E9CEB36B75}"/>
              </a:ext>
            </a:extLst>
          </p:cNvPr>
          <p:cNvCxnSpPr>
            <a:cxnSpLocks/>
          </p:cNvCxnSpPr>
          <p:nvPr/>
        </p:nvCxnSpPr>
        <p:spPr>
          <a:xfrm>
            <a:off x="5715000" y="2971800"/>
            <a:ext cx="21336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7956404A-5B57-4767-A790-9C01C4FD487D}"/>
              </a:ext>
            </a:extLst>
          </p:cNvPr>
          <p:cNvSpPr txBox="1"/>
          <p:nvPr/>
        </p:nvSpPr>
        <p:spPr>
          <a:xfrm>
            <a:off x="228600" y="1103412"/>
            <a:ext cx="1070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Voltage (V)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094DA53-C319-4E06-8054-C029AADE7BD3}"/>
              </a:ext>
            </a:extLst>
          </p:cNvPr>
          <p:cNvSpPr txBox="1"/>
          <p:nvPr/>
        </p:nvSpPr>
        <p:spPr>
          <a:xfrm>
            <a:off x="228600" y="3506643"/>
            <a:ext cx="1070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Voltage (V)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563EE88-2BF3-42BD-8857-38006B2FE474}"/>
              </a:ext>
            </a:extLst>
          </p:cNvPr>
          <p:cNvSpPr txBox="1"/>
          <p:nvPr/>
        </p:nvSpPr>
        <p:spPr>
          <a:xfrm>
            <a:off x="8077200" y="3075190"/>
            <a:ext cx="833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 (s)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9E6081-811F-4B76-837B-71E7A02BE631}"/>
              </a:ext>
            </a:extLst>
          </p:cNvPr>
          <p:cNvSpPr txBox="1"/>
          <p:nvPr/>
        </p:nvSpPr>
        <p:spPr>
          <a:xfrm>
            <a:off x="8041387" y="5653187"/>
            <a:ext cx="833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 (s)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8DD63D5-4477-4FE0-8DFE-AD3A1C9757B3}"/>
              </a:ext>
            </a:extLst>
          </p:cNvPr>
          <p:cNvSpPr txBox="1"/>
          <p:nvPr/>
        </p:nvSpPr>
        <p:spPr>
          <a:xfrm>
            <a:off x="350034" y="1698475"/>
            <a:ext cx="343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7FB543F-FE22-4C61-9778-53ADD2A97822}"/>
              </a:ext>
            </a:extLst>
          </p:cNvPr>
          <p:cNvCxnSpPr>
            <a:cxnSpLocks/>
          </p:cNvCxnSpPr>
          <p:nvPr/>
        </p:nvCxnSpPr>
        <p:spPr>
          <a:xfrm>
            <a:off x="609601" y="1883141"/>
            <a:ext cx="183968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71586F2-887E-4B56-AC43-7B53CDAB9671}"/>
              </a:ext>
            </a:extLst>
          </p:cNvPr>
          <p:cNvSpPr txBox="1"/>
          <p:nvPr/>
        </p:nvSpPr>
        <p:spPr>
          <a:xfrm>
            <a:off x="357655" y="27871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E77E815-0690-4CF5-9967-07A4C0E0AE1F}"/>
              </a:ext>
            </a:extLst>
          </p:cNvPr>
          <p:cNvCxnSpPr>
            <a:cxnSpLocks/>
          </p:cNvCxnSpPr>
          <p:nvPr/>
        </p:nvCxnSpPr>
        <p:spPr>
          <a:xfrm>
            <a:off x="617221" y="2971800"/>
            <a:ext cx="167639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479264F-607A-4D0A-84AB-4C9D36D290B6}"/>
              </a:ext>
            </a:extLst>
          </p:cNvPr>
          <p:cNvSpPr txBox="1"/>
          <p:nvPr/>
        </p:nvSpPr>
        <p:spPr>
          <a:xfrm>
            <a:off x="342415" y="543774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7410395-49B9-4144-A499-726DE63284B0}"/>
              </a:ext>
            </a:extLst>
          </p:cNvPr>
          <p:cNvCxnSpPr>
            <a:cxnSpLocks/>
          </p:cNvCxnSpPr>
          <p:nvPr/>
        </p:nvCxnSpPr>
        <p:spPr>
          <a:xfrm>
            <a:off x="763089" y="5622409"/>
            <a:ext cx="68471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3833437-14C0-4BBE-A8CE-B31764D3E1B0}"/>
              </a:ext>
            </a:extLst>
          </p:cNvPr>
          <p:cNvCxnSpPr>
            <a:cxnSpLocks/>
          </p:cNvCxnSpPr>
          <p:nvPr/>
        </p:nvCxnSpPr>
        <p:spPr>
          <a:xfrm flipV="1">
            <a:off x="1447800" y="4555609"/>
            <a:ext cx="0" cy="10668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6D7E935-1542-46E0-AFD3-AB20C698EFAD}"/>
              </a:ext>
            </a:extLst>
          </p:cNvPr>
          <p:cNvCxnSpPr>
            <a:cxnSpLocks/>
          </p:cNvCxnSpPr>
          <p:nvPr/>
        </p:nvCxnSpPr>
        <p:spPr>
          <a:xfrm>
            <a:off x="1447800" y="4555609"/>
            <a:ext cx="914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CBB6222-9995-4979-BC64-AB354D5FCC08}"/>
              </a:ext>
            </a:extLst>
          </p:cNvPr>
          <p:cNvCxnSpPr>
            <a:cxnSpLocks/>
          </p:cNvCxnSpPr>
          <p:nvPr/>
        </p:nvCxnSpPr>
        <p:spPr>
          <a:xfrm>
            <a:off x="2362200" y="4555609"/>
            <a:ext cx="0" cy="10668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248F034-3E4E-4F01-9E32-3287FAEC3DCC}"/>
              </a:ext>
            </a:extLst>
          </p:cNvPr>
          <p:cNvCxnSpPr>
            <a:cxnSpLocks/>
          </p:cNvCxnSpPr>
          <p:nvPr/>
        </p:nvCxnSpPr>
        <p:spPr>
          <a:xfrm>
            <a:off x="2362200" y="5622409"/>
            <a:ext cx="2286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F31E811-2EC1-4D9E-B4D7-BEB7C7856F92}"/>
              </a:ext>
            </a:extLst>
          </p:cNvPr>
          <p:cNvCxnSpPr>
            <a:cxnSpLocks/>
          </p:cNvCxnSpPr>
          <p:nvPr/>
        </p:nvCxnSpPr>
        <p:spPr>
          <a:xfrm flipV="1">
            <a:off x="4648200" y="4631809"/>
            <a:ext cx="0" cy="990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BBBA3F8-1DED-41DD-9EB2-6C6D2F69CADD}"/>
              </a:ext>
            </a:extLst>
          </p:cNvPr>
          <p:cNvCxnSpPr>
            <a:cxnSpLocks/>
          </p:cNvCxnSpPr>
          <p:nvPr/>
        </p:nvCxnSpPr>
        <p:spPr>
          <a:xfrm>
            <a:off x="4648200" y="4631809"/>
            <a:ext cx="914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003CD85-0BA2-4528-A776-7B380672DBA4}"/>
              </a:ext>
            </a:extLst>
          </p:cNvPr>
          <p:cNvCxnSpPr>
            <a:cxnSpLocks/>
          </p:cNvCxnSpPr>
          <p:nvPr/>
        </p:nvCxnSpPr>
        <p:spPr>
          <a:xfrm>
            <a:off x="5562600" y="5622409"/>
            <a:ext cx="2286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58B72273-F445-4FAD-9959-9BC634BD2CCF}"/>
              </a:ext>
            </a:extLst>
          </p:cNvPr>
          <p:cNvSpPr txBox="1"/>
          <p:nvPr/>
        </p:nvSpPr>
        <p:spPr>
          <a:xfrm>
            <a:off x="350034" y="434908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B0E352C-C61A-4B97-8AAB-5EDCB8797D63}"/>
              </a:ext>
            </a:extLst>
          </p:cNvPr>
          <p:cNvCxnSpPr>
            <a:cxnSpLocks/>
          </p:cNvCxnSpPr>
          <p:nvPr/>
        </p:nvCxnSpPr>
        <p:spPr>
          <a:xfrm>
            <a:off x="609600" y="4533749"/>
            <a:ext cx="167639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81C6A38-00AE-41D0-8429-EDB9620052B8}"/>
              </a:ext>
            </a:extLst>
          </p:cNvPr>
          <p:cNvCxnSpPr>
            <a:cxnSpLocks/>
          </p:cNvCxnSpPr>
          <p:nvPr/>
        </p:nvCxnSpPr>
        <p:spPr>
          <a:xfrm>
            <a:off x="5570220" y="4631809"/>
            <a:ext cx="0" cy="990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43B0CA8-CEA7-4E17-AE46-27F8509BD4AF}"/>
              </a:ext>
            </a:extLst>
          </p:cNvPr>
          <p:cNvCxnSpPr>
            <a:cxnSpLocks/>
          </p:cNvCxnSpPr>
          <p:nvPr/>
        </p:nvCxnSpPr>
        <p:spPr>
          <a:xfrm>
            <a:off x="595450" y="5622409"/>
            <a:ext cx="167639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6C216A8E-7524-40A3-A05E-3EB9893CC2E6}"/>
              </a:ext>
            </a:extLst>
          </p:cNvPr>
          <p:cNvSpPr/>
          <p:nvPr/>
        </p:nvSpPr>
        <p:spPr>
          <a:xfrm>
            <a:off x="7696200" y="2363951"/>
            <a:ext cx="76199" cy="706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EE38C23-56FD-42E7-8C96-5C7D5622A2FF}"/>
              </a:ext>
            </a:extLst>
          </p:cNvPr>
          <p:cNvSpPr/>
          <p:nvPr/>
        </p:nvSpPr>
        <p:spPr>
          <a:xfrm>
            <a:off x="7924801" y="2366291"/>
            <a:ext cx="76199" cy="706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19FF913-279E-4F76-AEA3-1047EFB5DF32}"/>
              </a:ext>
            </a:extLst>
          </p:cNvPr>
          <p:cNvSpPr/>
          <p:nvPr/>
        </p:nvSpPr>
        <p:spPr>
          <a:xfrm>
            <a:off x="8151921" y="2363951"/>
            <a:ext cx="76199" cy="706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26104C6-AF2B-42E6-94D0-6BAF9369E8E7}"/>
              </a:ext>
            </a:extLst>
          </p:cNvPr>
          <p:cNvSpPr/>
          <p:nvPr/>
        </p:nvSpPr>
        <p:spPr>
          <a:xfrm>
            <a:off x="7696200" y="5048172"/>
            <a:ext cx="76199" cy="706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145B023-6E6F-4754-8E86-28B2269ED0C2}"/>
              </a:ext>
            </a:extLst>
          </p:cNvPr>
          <p:cNvSpPr/>
          <p:nvPr/>
        </p:nvSpPr>
        <p:spPr>
          <a:xfrm>
            <a:off x="7924801" y="5050512"/>
            <a:ext cx="76199" cy="706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5E59909-B076-42FE-8DDA-8C0B0AA7E029}"/>
              </a:ext>
            </a:extLst>
          </p:cNvPr>
          <p:cNvSpPr/>
          <p:nvPr/>
        </p:nvSpPr>
        <p:spPr>
          <a:xfrm>
            <a:off x="8151921" y="5048172"/>
            <a:ext cx="76199" cy="706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463EF83-F046-43F1-A958-620BA12706E0}"/>
              </a:ext>
            </a:extLst>
          </p:cNvPr>
          <p:cNvCxnSpPr>
            <a:cxnSpLocks/>
          </p:cNvCxnSpPr>
          <p:nvPr/>
        </p:nvCxnSpPr>
        <p:spPr>
          <a:xfrm>
            <a:off x="1600200" y="2067807"/>
            <a:ext cx="0" cy="341859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57D8587-2739-46D0-8ED9-B990FB13D0B5}"/>
              </a:ext>
            </a:extLst>
          </p:cNvPr>
          <p:cNvCxnSpPr>
            <a:cxnSpLocks/>
          </p:cNvCxnSpPr>
          <p:nvPr/>
        </p:nvCxnSpPr>
        <p:spPr>
          <a:xfrm>
            <a:off x="4648200" y="2078995"/>
            <a:ext cx="0" cy="336993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C3E7C4A-4B7F-425E-9CFF-C4FE7EB525B3}"/>
                  </a:ext>
                </a:extLst>
              </p:cNvPr>
              <p:cNvSpPr txBox="1"/>
              <p:nvPr/>
            </p:nvSpPr>
            <p:spPr>
              <a:xfrm>
                <a:off x="2952749" y="3640723"/>
                <a:ext cx="4509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C3E7C4A-4B7F-425E-9CFF-C4FE7EB52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749" y="3640723"/>
                <a:ext cx="450957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5E7A17A-959E-4E98-93DE-A19E6B9F95D6}"/>
              </a:ext>
            </a:extLst>
          </p:cNvPr>
          <p:cNvCxnSpPr>
            <a:cxnSpLocks/>
          </p:cNvCxnSpPr>
          <p:nvPr/>
        </p:nvCxnSpPr>
        <p:spPr>
          <a:xfrm>
            <a:off x="1606214" y="3687763"/>
            <a:ext cx="3041986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4A00899E-071B-4556-A671-2F0663E6C3D3}"/>
              </a:ext>
            </a:extLst>
          </p:cNvPr>
          <p:cNvSpPr txBox="1"/>
          <p:nvPr/>
        </p:nvSpPr>
        <p:spPr>
          <a:xfrm>
            <a:off x="5105400" y="3763963"/>
            <a:ext cx="10668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Signal 2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8ADC321-52D0-4902-AF7D-E545155104CB}"/>
              </a:ext>
            </a:extLst>
          </p:cNvPr>
          <p:cNvSpPr txBox="1"/>
          <p:nvPr/>
        </p:nvSpPr>
        <p:spPr>
          <a:xfrm>
            <a:off x="5105400" y="1199913"/>
            <a:ext cx="10668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Signal 1</a:t>
            </a:r>
          </a:p>
        </p:txBody>
      </p:sp>
    </p:spTree>
    <p:extLst>
      <p:ext uri="{BB962C8B-B14F-4D97-AF65-F5344CB8AC3E}">
        <p14:creationId xmlns:p14="http://schemas.microsoft.com/office/powerpoint/2010/main" val="1554951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147FD-6DA4-477B-9A5B-A9BEA08D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9E70E-5926-4F0C-93FB-904847FD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9</a:t>
            </a:fld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CEF7C7F-C880-4304-A968-F254F64DCCC3}"/>
              </a:ext>
            </a:extLst>
          </p:cNvPr>
          <p:cNvCxnSpPr>
            <a:cxnSpLocks/>
          </p:cNvCxnSpPr>
          <p:nvPr/>
        </p:nvCxnSpPr>
        <p:spPr>
          <a:xfrm flipV="1">
            <a:off x="685800" y="1371600"/>
            <a:ext cx="0" cy="18288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0CF2CF-644B-49F7-8846-93601E7AEE2B}"/>
              </a:ext>
            </a:extLst>
          </p:cNvPr>
          <p:cNvCxnSpPr>
            <a:cxnSpLocks/>
          </p:cNvCxnSpPr>
          <p:nvPr/>
        </p:nvCxnSpPr>
        <p:spPr>
          <a:xfrm flipV="1">
            <a:off x="685800" y="3810000"/>
            <a:ext cx="0" cy="20574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AE14A16-B694-498E-B9C8-05413283931A}"/>
              </a:ext>
            </a:extLst>
          </p:cNvPr>
          <p:cNvCxnSpPr>
            <a:cxnSpLocks/>
          </p:cNvCxnSpPr>
          <p:nvPr/>
        </p:nvCxnSpPr>
        <p:spPr>
          <a:xfrm>
            <a:off x="685800" y="3200400"/>
            <a:ext cx="7391400" cy="245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5927AA-EE73-44F8-A8D3-2BB665FF8AD8}"/>
              </a:ext>
            </a:extLst>
          </p:cNvPr>
          <p:cNvCxnSpPr>
            <a:cxnSpLocks/>
          </p:cNvCxnSpPr>
          <p:nvPr/>
        </p:nvCxnSpPr>
        <p:spPr>
          <a:xfrm>
            <a:off x="685800" y="5867400"/>
            <a:ext cx="73914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2ADB361-1EEB-450F-985C-D9C0642C8601}"/>
              </a:ext>
            </a:extLst>
          </p:cNvPr>
          <p:cNvCxnSpPr/>
          <p:nvPr/>
        </p:nvCxnSpPr>
        <p:spPr>
          <a:xfrm>
            <a:off x="685800" y="2971800"/>
            <a:ext cx="9144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9435BEB-4EF3-4080-83C8-E9BE0F504716}"/>
              </a:ext>
            </a:extLst>
          </p:cNvPr>
          <p:cNvCxnSpPr/>
          <p:nvPr/>
        </p:nvCxnSpPr>
        <p:spPr>
          <a:xfrm flipV="1">
            <a:off x="1600200" y="1905000"/>
            <a:ext cx="0" cy="106680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F76ED92-4DA0-4760-917B-7526475A47C3}"/>
              </a:ext>
            </a:extLst>
          </p:cNvPr>
          <p:cNvCxnSpPr/>
          <p:nvPr/>
        </p:nvCxnSpPr>
        <p:spPr>
          <a:xfrm>
            <a:off x="1600200" y="1905000"/>
            <a:ext cx="9144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8867B73-232E-4ED0-8368-ED5F514AEFD2}"/>
              </a:ext>
            </a:extLst>
          </p:cNvPr>
          <p:cNvCxnSpPr/>
          <p:nvPr/>
        </p:nvCxnSpPr>
        <p:spPr>
          <a:xfrm>
            <a:off x="2514600" y="1905000"/>
            <a:ext cx="0" cy="106680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1313C4B-879F-489C-AFF6-16F0C13B5768}"/>
              </a:ext>
            </a:extLst>
          </p:cNvPr>
          <p:cNvCxnSpPr/>
          <p:nvPr/>
        </p:nvCxnSpPr>
        <p:spPr>
          <a:xfrm>
            <a:off x="2514600" y="2971800"/>
            <a:ext cx="22860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7F431B0-A123-493B-909F-16228C2D2124}"/>
              </a:ext>
            </a:extLst>
          </p:cNvPr>
          <p:cNvCxnSpPr>
            <a:cxnSpLocks/>
          </p:cNvCxnSpPr>
          <p:nvPr/>
        </p:nvCxnSpPr>
        <p:spPr>
          <a:xfrm flipV="1">
            <a:off x="4800600" y="1981200"/>
            <a:ext cx="0" cy="99060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AEB6680-5787-4F0C-9970-AAFBB7AF822B}"/>
              </a:ext>
            </a:extLst>
          </p:cNvPr>
          <p:cNvCxnSpPr/>
          <p:nvPr/>
        </p:nvCxnSpPr>
        <p:spPr>
          <a:xfrm>
            <a:off x="4800600" y="1981200"/>
            <a:ext cx="9144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7CAD2E8-ACCF-4E52-98B6-0DA43088E62D}"/>
              </a:ext>
            </a:extLst>
          </p:cNvPr>
          <p:cNvCxnSpPr/>
          <p:nvPr/>
        </p:nvCxnSpPr>
        <p:spPr>
          <a:xfrm>
            <a:off x="5715000" y="1981200"/>
            <a:ext cx="0" cy="99060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92F0E19-9E12-4E3A-A4D2-32E9CEB36B75}"/>
              </a:ext>
            </a:extLst>
          </p:cNvPr>
          <p:cNvCxnSpPr>
            <a:cxnSpLocks/>
          </p:cNvCxnSpPr>
          <p:nvPr/>
        </p:nvCxnSpPr>
        <p:spPr>
          <a:xfrm>
            <a:off x="5715000" y="2971800"/>
            <a:ext cx="21336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7956404A-5B57-4767-A790-9C01C4FD487D}"/>
              </a:ext>
            </a:extLst>
          </p:cNvPr>
          <p:cNvSpPr txBox="1"/>
          <p:nvPr/>
        </p:nvSpPr>
        <p:spPr>
          <a:xfrm>
            <a:off x="228600" y="1103412"/>
            <a:ext cx="1070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Voltage (V)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094DA53-C319-4E06-8054-C029AADE7BD3}"/>
              </a:ext>
            </a:extLst>
          </p:cNvPr>
          <p:cNvSpPr txBox="1"/>
          <p:nvPr/>
        </p:nvSpPr>
        <p:spPr>
          <a:xfrm>
            <a:off x="228600" y="3506643"/>
            <a:ext cx="1070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Voltage (V)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563EE88-2BF3-42BD-8857-38006B2FE474}"/>
              </a:ext>
            </a:extLst>
          </p:cNvPr>
          <p:cNvSpPr txBox="1"/>
          <p:nvPr/>
        </p:nvSpPr>
        <p:spPr>
          <a:xfrm>
            <a:off x="8077200" y="3075190"/>
            <a:ext cx="833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 (s)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9E6081-811F-4B76-837B-71E7A02BE631}"/>
              </a:ext>
            </a:extLst>
          </p:cNvPr>
          <p:cNvSpPr txBox="1"/>
          <p:nvPr/>
        </p:nvSpPr>
        <p:spPr>
          <a:xfrm>
            <a:off x="8041387" y="5653187"/>
            <a:ext cx="833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 (s)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8DD63D5-4477-4FE0-8DFE-AD3A1C9757B3}"/>
              </a:ext>
            </a:extLst>
          </p:cNvPr>
          <p:cNvSpPr txBox="1"/>
          <p:nvPr/>
        </p:nvSpPr>
        <p:spPr>
          <a:xfrm>
            <a:off x="350034" y="1698475"/>
            <a:ext cx="343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7FB543F-FE22-4C61-9778-53ADD2A97822}"/>
              </a:ext>
            </a:extLst>
          </p:cNvPr>
          <p:cNvCxnSpPr>
            <a:cxnSpLocks/>
          </p:cNvCxnSpPr>
          <p:nvPr/>
        </p:nvCxnSpPr>
        <p:spPr>
          <a:xfrm>
            <a:off x="609601" y="1883141"/>
            <a:ext cx="183968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71586F2-887E-4B56-AC43-7B53CDAB9671}"/>
              </a:ext>
            </a:extLst>
          </p:cNvPr>
          <p:cNvSpPr txBox="1"/>
          <p:nvPr/>
        </p:nvSpPr>
        <p:spPr>
          <a:xfrm>
            <a:off x="357655" y="27871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E77E815-0690-4CF5-9967-07A4C0E0AE1F}"/>
              </a:ext>
            </a:extLst>
          </p:cNvPr>
          <p:cNvCxnSpPr>
            <a:cxnSpLocks/>
          </p:cNvCxnSpPr>
          <p:nvPr/>
        </p:nvCxnSpPr>
        <p:spPr>
          <a:xfrm>
            <a:off x="617221" y="2971800"/>
            <a:ext cx="167639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479264F-607A-4D0A-84AB-4C9D36D290B6}"/>
              </a:ext>
            </a:extLst>
          </p:cNvPr>
          <p:cNvSpPr txBox="1"/>
          <p:nvPr/>
        </p:nvSpPr>
        <p:spPr>
          <a:xfrm>
            <a:off x="342415" y="543774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7410395-49B9-4144-A499-726DE63284B0}"/>
              </a:ext>
            </a:extLst>
          </p:cNvPr>
          <p:cNvCxnSpPr>
            <a:cxnSpLocks/>
          </p:cNvCxnSpPr>
          <p:nvPr/>
        </p:nvCxnSpPr>
        <p:spPr>
          <a:xfrm>
            <a:off x="693419" y="5622409"/>
            <a:ext cx="44958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3833437-14C0-4BBE-A8CE-B31764D3E1B0}"/>
              </a:ext>
            </a:extLst>
          </p:cNvPr>
          <p:cNvCxnSpPr>
            <a:cxnSpLocks/>
          </p:cNvCxnSpPr>
          <p:nvPr/>
        </p:nvCxnSpPr>
        <p:spPr>
          <a:xfrm flipV="1">
            <a:off x="1143000" y="4555609"/>
            <a:ext cx="0" cy="10668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6D7E935-1542-46E0-AFD3-AB20C698EFAD}"/>
              </a:ext>
            </a:extLst>
          </p:cNvPr>
          <p:cNvCxnSpPr>
            <a:cxnSpLocks/>
          </p:cNvCxnSpPr>
          <p:nvPr/>
        </p:nvCxnSpPr>
        <p:spPr>
          <a:xfrm>
            <a:off x="1143000" y="4555609"/>
            <a:ext cx="914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CBB6222-9995-4979-BC64-AB354D5FCC08}"/>
              </a:ext>
            </a:extLst>
          </p:cNvPr>
          <p:cNvCxnSpPr>
            <a:cxnSpLocks/>
          </p:cNvCxnSpPr>
          <p:nvPr/>
        </p:nvCxnSpPr>
        <p:spPr>
          <a:xfrm>
            <a:off x="2057400" y="4555609"/>
            <a:ext cx="0" cy="10668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248F034-3E4E-4F01-9E32-3287FAEC3DCC}"/>
              </a:ext>
            </a:extLst>
          </p:cNvPr>
          <p:cNvCxnSpPr>
            <a:cxnSpLocks/>
          </p:cNvCxnSpPr>
          <p:nvPr/>
        </p:nvCxnSpPr>
        <p:spPr>
          <a:xfrm>
            <a:off x="2057400" y="5622409"/>
            <a:ext cx="2286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F31E811-2EC1-4D9E-B4D7-BEB7C7856F92}"/>
              </a:ext>
            </a:extLst>
          </p:cNvPr>
          <p:cNvCxnSpPr>
            <a:cxnSpLocks/>
          </p:cNvCxnSpPr>
          <p:nvPr/>
        </p:nvCxnSpPr>
        <p:spPr>
          <a:xfrm flipV="1">
            <a:off x="4343400" y="4631809"/>
            <a:ext cx="0" cy="990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BBBA3F8-1DED-41DD-9EB2-6C6D2F69CADD}"/>
              </a:ext>
            </a:extLst>
          </p:cNvPr>
          <p:cNvCxnSpPr>
            <a:cxnSpLocks/>
          </p:cNvCxnSpPr>
          <p:nvPr/>
        </p:nvCxnSpPr>
        <p:spPr>
          <a:xfrm>
            <a:off x="4343400" y="4631809"/>
            <a:ext cx="914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003CD85-0BA2-4528-A776-7B380672DBA4}"/>
              </a:ext>
            </a:extLst>
          </p:cNvPr>
          <p:cNvCxnSpPr>
            <a:cxnSpLocks/>
          </p:cNvCxnSpPr>
          <p:nvPr/>
        </p:nvCxnSpPr>
        <p:spPr>
          <a:xfrm>
            <a:off x="5257800" y="5622409"/>
            <a:ext cx="2590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58B72273-F445-4FAD-9959-9BC634BD2CCF}"/>
              </a:ext>
            </a:extLst>
          </p:cNvPr>
          <p:cNvSpPr txBox="1"/>
          <p:nvPr/>
        </p:nvSpPr>
        <p:spPr>
          <a:xfrm>
            <a:off x="350034" y="434908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B0E352C-C61A-4B97-8AAB-5EDCB8797D63}"/>
              </a:ext>
            </a:extLst>
          </p:cNvPr>
          <p:cNvCxnSpPr>
            <a:cxnSpLocks/>
          </p:cNvCxnSpPr>
          <p:nvPr/>
        </p:nvCxnSpPr>
        <p:spPr>
          <a:xfrm>
            <a:off x="609600" y="4533749"/>
            <a:ext cx="167639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81C6A38-00AE-41D0-8429-EDB9620052B8}"/>
              </a:ext>
            </a:extLst>
          </p:cNvPr>
          <p:cNvCxnSpPr>
            <a:cxnSpLocks/>
          </p:cNvCxnSpPr>
          <p:nvPr/>
        </p:nvCxnSpPr>
        <p:spPr>
          <a:xfrm>
            <a:off x="5265420" y="4631809"/>
            <a:ext cx="0" cy="990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43B0CA8-CEA7-4E17-AE46-27F8509BD4AF}"/>
              </a:ext>
            </a:extLst>
          </p:cNvPr>
          <p:cNvCxnSpPr>
            <a:cxnSpLocks/>
          </p:cNvCxnSpPr>
          <p:nvPr/>
        </p:nvCxnSpPr>
        <p:spPr>
          <a:xfrm>
            <a:off x="595450" y="5622409"/>
            <a:ext cx="167639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E8E1DB8-646B-4E9E-91AA-44C94C1E3B75}"/>
              </a:ext>
            </a:extLst>
          </p:cNvPr>
          <p:cNvSpPr/>
          <p:nvPr/>
        </p:nvSpPr>
        <p:spPr>
          <a:xfrm>
            <a:off x="7696200" y="2363951"/>
            <a:ext cx="76199" cy="706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7A97470-93DA-4789-83E6-DF3457CE9F52}"/>
              </a:ext>
            </a:extLst>
          </p:cNvPr>
          <p:cNvSpPr/>
          <p:nvPr/>
        </p:nvSpPr>
        <p:spPr>
          <a:xfrm>
            <a:off x="7924801" y="2366291"/>
            <a:ext cx="76199" cy="706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721CF1C-DF3C-4AE0-9F7D-FC1EAD466E02}"/>
              </a:ext>
            </a:extLst>
          </p:cNvPr>
          <p:cNvSpPr/>
          <p:nvPr/>
        </p:nvSpPr>
        <p:spPr>
          <a:xfrm>
            <a:off x="8151921" y="2363951"/>
            <a:ext cx="76199" cy="706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EA40217-804B-4D24-A923-1EA14B745A41}"/>
              </a:ext>
            </a:extLst>
          </p:cNvPr>
          <p:cNvSpPr/>
          <p:nvPr/>
        </p:nvSpPr>
        <p:spPr>
          <a:xfrm>
            <a:off x="7696200" y="5048172"/>
            <a:ext cx="76199" cy="706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2BA251B-2E5D-4645-A196-9A9F2DBD9098}"/>
              </a:ext>
            </a:extLst>
          </p:cNvPr>
          <p:cNvSpPr/>
          <p:nvPr/>
        </p:nvSpPr>
        <p:spPr>
          <a:xfrm>
            <a:off x="7924801" y="5050512"/>
            <a:ext cx="76199" cy="706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8716C6F-7570-491C-96E0-63C13A949B5A}"/>
              </a:ext>
            </a:extLst>
          </p:cNvPr>
          <p:cNvSpPr/>
          <p:nvPr/>
        </p:nvSpPr>
        <p:spPr>
          <a:xfrm>
            <a:off x="8151921" y="5048172"/>
            <a:ext cx="76199" cy="7060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44B2237-F5E7-4A18-B6F4-BF416C61CF50}"/>
              </a:ext>
            </a:extLst>
          </p:cNvPr>
          <p:cNvCxnSpPr>
            <a:cxnSpLocks/>
          </p:cNvCxnSpPr>
          <p:nvPr/>
        </p:nvCxnSpPr>
        <p:spPr>
          <a:xfrm>
            <a:off x="1600200" y="2067807"/>
            <a:ext cx="0" cy="341859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5321215-B439-42AB-AE7D-92B4FF5B9B06}"/>
              </a:ext>
            </a:extLst>
          </p:cNvPr>
          <p:cNvCxnSpPr>
            <a:cxnSpLocks/>
          </p:cNvCxnSpPr>
          <p:nvPr/>
        </p:nvCxnSpPr>
        <p:spPr>
          <a:xfrm>
            <a:off x="4343400" y="2067807"/>
            <a:ext cx="0" cy="336993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4B484BD-10EB-4867-A51B-9F4EB9605F6E}"/>
                  </a:ext>
                </a:extLst>
              </p:cNvPr>
              <p:cNvSpPr txBox="1"/>
              <p:nvPr/>
            </p:nvSpPr>
            <p:spPr>
              <a:xfrm>
                <a:off x="2819400" y="3633032"/>
                <a:ext cx="4509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4B484BD-10EB-4867-A51B-9F4EB9605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3633032"/>
                <a:ext cx="450957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38250B3-6102-4041-B243-714559C276D6}"/>
              </a:ext>
            </a:extLst>
          </p:cNvPr>
          <p:cNvCxnSpPr>
            <a:cxnSpLocks/>
          </p:cNvCxnSpPr>
          <p:nvPr/>
        </p:nvCxnSpPr>
        <p:spPr>
          <a:xfrm>
            <a:off x="1606214" y="3687763"/>
            <a:ext cx="2737186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F09D29AD-8F04-430A-ABBB-38D7F3996288}"/>
              </a:ext>
            </a:extLst>
          </p:cNvPr>
          <p:cNvSpPr txBox="1"/>
          <p:nvPr/>
        </p:nvSpPr>
        <p:spPr>
          <a:xfrm>
            <a:off x="5105400" y="3763963"/>
            <a:ext cx="10668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Signal 2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DCA6085-52B5-488A-9F11-407F7709826B}"/>
              </a:ext>
            </a:extLst>
          </p:cNvPr>
          <p:cNvSpPr txBox="1"/>
          <p:nvPr/>
        </p:nvSpPr>
        <p:spPr>
          <a:xfrm>
            <a:off x="5105400" y="1199913"/>
            <a:ext cx="10668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Signal 1</a:t>
            </a:r>
          </a:p>
        </p:txBody>
      </p:sp>
    </p:spTree>
    <p:extLst>
      <p:ext uri="{BB962C8B-B14F-4D97-AF65-F5344CB8AC3E}">
        <p14:creationId xmlns:p14="http://schemas.microsoft.com/office/powerpoint/2010/main" val="2600976479"/>
      </p:ext>
    </p:extLst>
  </p:cSld>
  <p:clrMapOvr>
    <a:masterClrMapping/>
  </p:clrMapOvr>
</p:sld>
</file>

<file path=ppt/theme/theme1.xml><?xml version="1.0" encoding="utf-8"?>
<a:theme xmlns:a="http://schemas.openxmlformats.org/drawingml/2006/main" name="uccs-powerpoint-template-2014-cobrande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uccs-powerpoint-template-2014-cobranded</Template>
  <TotalTime>2462</TotalTime>
  <Words>1448</Words>
  <Application>Microsoft Office PowerPoint</Application>
  <PresentationFormat>On-screen Show (4:3)</PresentationFormat>
  <Paragraphs>577</Paragraphs>
  <Slides>51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Arial Black</vt:lpstr>
      <vt:lpstr>Bembo</vt:lpstr>
      <vt:lpstr>Cabin</vt:lpstr>
      <vt:lpstr>Calibri</vt:lpstr>
      <vt:lpstr>Cambria Math</vt:lpstr>
      <vt:lpstr>Gill Sans MT</vt:lpstr>
      <vt:lpstr>uccs-powerpoint-template-2014-cobranded</vt:lpstr>
      <vt:lpstr>PowerPoint Presentation</vt:lpstr>
      <vt:lpstr>The Lockheed Time Unit</vt:lpstr>
      <vt:lpstr>Project Background</vt:lpstr>
      <vt:lpstr>PowerPoint Presentation</vt:lpstr>
      <vt:lpstr>Timing Diagram</vt:lpstr>
      <vt:lpstr>Timing Diagram</vt:lpstr>
      <vt:lpstr>Timing Diagram</vt:lpstr>
      <vt:lpstr>Timing Diagram</vt:lpstr>
      <vt:lpstr>Timing Diagram</vt:lpstr>
      <vt:lpstr>Timing Diagram</vt:lpstr>
      <vt:lpstr>Changes to Proposal</vt:lpstr>
      <vt:lpstr>Changes to Requirements</vt:lpstr>
      <vt:lpstr>Existing Specifications</vt:lpstr>
      <vt:lpstr>Existing Specifications</vt:lpstr>
      <vt:lpstr>Changes to Specifications</vt:lpstr>
      <vt:lpstr>Timing Errors</vt:lpstr>
      <vt:lpstr>Time Compare Unit - Design</vt:lpstr>
      <vt:lpstr>Design Implementations</vt:lpstr>
      <vt:lpstr>Design 1</vt:lpstr>
      <vt:lpstr>Design 2</vt:lpstr>
      <vt:lpstr>Design 1 - ∆t Measurement Circuit</vt:lpstr>
      <vt:lpstr>Design 1</vt:lpstr>
      <vt:lpstr>Falling Edge Pulse (FEP) Circuit</vt:lpstr>
      <vt:lpstr>Design 1 - Did Signal 2 Come in First</vt:lpstr>
      <vt:lpstr>∆t Measurement Circuit – Design 2</vt:lpstr>
      <vt:lpstr>Design 2 Methodology </vt:lpstr>
      <vt:lpstr>Design 1 &amp; 2 - Calibration Circuit</vt:lpstr>
      <vt:lpstr>Pros &amp; Cons</vt:lpstr>
      <vt:lpstr>Microcontroller-Hardware Interface</vt:lpstr>
      <vt:lpstr>Measurement Buffering</vt:lpstr>
      <vt:lpstr>Oscillator Calibration</vt:lpstr>
      <vt:lpstr>Oscillator Calibration</vt:lpstr>
      <vt:lpstr>Software Flowchart</vt:lpstr>
      <vt:lpstr>Hardware Characteristics </vt:lpstr>
      <vt:lpstr>Testing Plan: Concept</vt:lpstr>
      <vt:lpstr>Testing Plan: Equipment</vt:lpstr>
      <vt:lpstr>Testing Plan: Equipment</vt:lpstr>
      <vt:lpstr>Testing Plan: Expected Results</vt:lpstr>
      <vt:lpstr>Testing Plan: Expected Results</vt:lpstr>
      <vt:lpstr>Testing Plan: Expected Results</vt:lpstr>
      <vt:lpstr>Testing Plan: Live Demo</vt:lpstr>
      <vt:lpstr>Deliverables: Hardware</vt:lpstr>
      <vt:lpstr>Deliverables: Software</vt:lpstr>
      <vt:lpstr>Integrated Course Knowledge (Review)</vt:lpstr>
      <vt:lpstr>Gantt Chart Table</vt:lpstr>
      <vt:lpstr>Gantt Chart</vt:lpstr>
      <vt:lpstr>Project Budget              $5000</vt:lpstr>
      <vt:lpstr>Summary</vt:lpstr>
      <vt:lpstr>Thank You</vt:lpstr>
      <vt:lpstr>Setup/Hold Time for Design 1</vt:lpstr>
      <vt:lpstr>Design 1 Expanded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Lockheed Time Unit</dc:creator>
  <cp:lastModifiedBy>ne kilmer</cp:lastModifiedBy>
  <cp:revision>183</cp:revision>
  <dcterms:created xsi:type="dcterms:W3CDTF">2014-11-03T22:15:20Z</dcterms:created>
  <dcterms:modified xsi:type="dcterms:W3CDTF">2019-03-01T13:32:24Z</dcterms:modified>
</cp:coreProperties>
</file>